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62" r:id="rId2"/>
    <p:sldId id="294" r:id="rId3"/>
    <p:sldId id="297" r:id="rId4"/>
    <p:sldId id="296" r:id="rId5"/>
    <p:sldId id="263" r:id="rId6"/>
    <p:sldId id="264" r:id="rId7"/>
    <p:sldId id="265" r:id="rId8"/>
    <p:sldId id="268" r:id="rId9"/>
    <p:sldId id="256" r:id="rId10"/>
    <p:sldId id="270" r:id="rId11"/>
    <p:sldId id="290" r:id="rId12"/>
    <p:sldId id="291" r:id="rId13"/>
    <p:sldId id="273" r:id="rId14"/>
    <p:sldId id="271" r:id="rId15"/>
    <p:sldId id="274" r:id="rId16"/>
    <p:sldId id="293" r:id="rId17"/>
    <p:sldId id="278" r:id="rId18"/>
    <p:sldId id="282" r:id="rId19"/>
    <p:sldId id="284" r:id="rId20"/>
    <p:sldId id="286" r:id="rId21"/>
    <p:sldId id="288" r:id="rId22"/>
    <p:sldId id="289" r:id="rId23"/>
    <p:sldId id="261" r:id="rId24"/>
  </p:sldIdLst>
  <p:sldSz cx="9144000" cy="6858000" type="screen4x3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99" autoAdjust="0"/>
    <p:restoredTop sz="94660"/>
  </p:normalViewPr>
  <p:slideViewPr>
    <p:cSldViewPr>
      <p:cViewPr varScale="1">
        <p:scale>
          <a:sx n="109" d="100"/>
          <a:sy n="109" d="100"/>
        </p:scale>
        <p:origin x="160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40DB9-BA65-4C45-9778-5055777CC2BF}" type="datetimeFigureOut">
              <a:rPr lang="fr-FR" smtClean="0"/>
              <a:pPr/>
              <a:t>01/02/2023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6CFE-79EA-4E63-ACA9-55F94028D8D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40DB9-BA65-4C45-9778-5055777CC2BF}" type="datetimeFigureOut">
              <a:rPr lang="fr-FR" smtClean="0"/>
              <a:pPr/>
              <a:t>01/02/2023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6CFE-79EA-4E63-ACA9-55F94028D8D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40DB9-BA65-4C45-9778-5055777CC2BF}" type="datetimeFigureOut">
              <a:rPr lang="fr-FR" smtClean="0"/>
              <a:pPr/>
              <a:t>01/02/2023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6CFE-79EA-4E63-ACA9-55F94028D8D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40DB9-BA65-4C45-9778-5055777CC2BF}" type="datetimeFigureOut">
              <a:rPr lang="fr-FR" smtClean="0"/>
              <a:pPr/>
              <a:t>01/02/2023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6CFE-79EA-4E63-ACA9-55F94028D8D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40DB9-BA65-4C45-9778-5055777CC2BF}" type="datetimeFigureOut">
              <a:rPr lang="fr-FR" smtClean="0"/>
              <a:pPr/>
              <a:t>01/02/2023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6CFE-79EA-4E63-ACA9-55F94028D8D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40DB9-BA65-4C45-9778-5055777CC2BF}" type="datetimeFigureOut">
              <a:rPr lang="fr-FR" smtClean="0"/>
              <a:pPr/>
              <a:t>01/02/2023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6CFE-79EA-4E63-ACA9-55F94028D8D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40DB9-BA65-4C45-9778-5055777CC2BF}" type="datetimeFigureOut">
              <a:rPr lang="fr-FR" smtClean="0"/>
              <a:pPr/>
              <a:t>01/02/2023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6CFE-79EA-4E63-ACA9-55F94028D8D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40DB9-BA65-4C45-9778-5055777CC2BF}" type="datetimeFigureOut">
              <a:rPr lang="fr-FR" smtClean="0"/>
              <a:pPr/>
              <a:t>01/02/2023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6CFE-79EA-4E63-ACA9-55F94028D8D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40DB9-BA65-4C45-9778-5055777CC2BF}" type="datetimeFigureOut">
              <a:rPr lang="fr-FR" smtClean="0"/>
              <a:pPr/>
              <a:t>01/02/2023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6CFE-79EA-4E63-ACA9-55F94028D8D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40DB9-BA65-4C45-9778-5055777CC2BF}" type="datetimeFigureOut">
              <a:rPr lang="fr-FR" smtClean="0"/>
              <a:pPr/>
              <a:t>01/02/2023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6CFE-79EA-4E63-ACA9-55F94028D8D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40DB9-BA65-4C45-9778-5055777CC2BF}" type="datetimeFigureOut">
              <a:rPr lang="fr-FR" smtClean="0"/>
              <a:pPr/>
              <a:t>01/02/2023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6CFE-79EA-4E63-ACA9-55F94028D8D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C40DB9-BA65-4C45-9778-5055777CC2BF}" type="datetimeFigureOut">
              <a:rPr lang="fr-FR" smtClean="0"/>
              <a:pPr/>
              <a:t>01/02/2023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66CFE-79EA-4E63-ACA9-55F94028D8D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55776" y="1628800"/>
            <a:ext cx="4572000" cy="298543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4400" b="1" i="1" dirty="0"/>
              <a:t>Le catéchuménat </a:t>
            </a:r>
            <a:endParaRPr lang="fr-FR" sz="4400" b="1" i="1" dirty="0" smtClean="0"/>
          </a:p>
          <a:p>
            <a:endParaRPr lang="fr-FR" sz="3600" b="1" i="1" dirty="0" smtClean="0"/>
          </a:p>
          <a:p>
            <a:pPr marL="742950" indent="-742950">
              <a:buFont typeface="+mj-lt"/>
              <a:buAutoNum type="arabicPeriod"/>
            </a:pPr>
            <a:r>
              <a:rPr lang="fr-FR" sz="3600" b="1" i="1" dirty="0" smtClean="0"/>
              <a:t>Pour </a:t>
            </a:r>
            <a:r>
              <a:rPr lang="fr-FR" sz="3600" b="1" i="1" dirty="0"/>
              <a:t>qui ? </a:t>
            </a:r>
            <a:endParaRPr lang="fr-FR" sz="3600" b="1" i="1" dirty="0" smtClean="0"/>
          </a:p>
          <a:p>
            <a:pPr marL="742950" indent="-742950">
              <a:buFont typeface="+mj-lt"/>
              <a:buAutoNum type="arabicPeriod"/>
            </a:pPr>
            <a:r>
              <a:rPr lang="fr-FR" sz="3600" b="1" i="1" dirty="0" smtClean="0"/>
              <a:t>Pour </a:t>
            </a:r>
            <a:r>
              <a:rPr lang="fr-FR" sz="3600" b="1" i="1" dirty="0"/>
              <a:t>quoi ? </a:t>
            </a:r>
            <a:endParaRPr lang="fr-FR" sz="3600" b="1" i="1" dirty="0" smtClean="0"/>
          </a:p>
          <a:p>
            <a:pPr marL="742950" indent="-742950">
              <a:buFont typeface="+mj-lt"/>
              <a:buAutoNum type="arabicPeriod"/>
            </a:pPr>
            <a:r>
              <a:rPr lang="fr-FR" sz="3600" b="1" i="1" dirty="0" smtClean="0"/>
              <a:t>Comment</a:t>
            </a:r>
            <a:r>
              <a:rPr lang="fr-FR" sz="3600" b="1" i="1" dirty="0"/>
              <a:t> ? 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54153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fr-FR" dirty="0" smtClean="0"/>
              <a:t>Candidat</a:t>
            </a:r>
            <a:endParaRPr lang="fr-F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1196752"/>
            <a:ext cx="4902987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4716016" y="3645024"/>
            <a:ext cx="4186808" cy="28894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0385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fr-FR" sz="2800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« C’est un </a:t>
            </a:r>
            <a:r>
              <a:rPr lang="fr-FR" sz="28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temps d’évangélisation destiné à faire </a:t>
            </a:r>
            <a:r>
              <a:rPr lang="fr-FR" sz="28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mûrir une véritable volonté de suivre le Christ </a:t>
            </a:r>
            <a:r>
              <a:rPr lang="fr-FR" sz="28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et de demander le </a:t>
            </a:r>
            <a:r>
              <a:rPr lang="fr-FR" sz="2800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baptême ». (R. 66)</a:t>
            </a:r>
          </a:p>
        </p:txBody>
      </p:sp>
    </p:spTree>
    <p:extLst>
      <p:ext uri="{BB962C8B-B14F-4D97-AF65-F5344CB8AC3E}">
        <p14:creationId xmlns:p14="http://schemas.microsoft.com/office/powerpoint/2010/main" val="87500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692696"/>
            <a:ext cx="4536504" cy="58339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679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398510"/>
            <a:ext cx="4824536" cy="605482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4663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5159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fr-FR" dirty="0" smtClean="0"/>
              <a:t>Etape 1 : ENTREE EN CATECHUMENAT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417638"/>
            <a:ext cx="3312368" cy="226958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005064"/>
            <a:ext cx="3310970" cy="2664296"/>
          </a:xfrm>
          <a:prstGeom prst="rect">
            <a:avLst/>
          </a:prstGeom>
        </p:spPr>
      </p:pic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3851920" y="1417638"/>
            <a:ext cx="5070010" cy="510770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fr-FR" sz="2400" dirty="0" smtClean="0"/>
              <a:t>«</a:t>
            </a:r>
            <a:r>
              <a:rPr lang="fr-FR" sz="2400" dirty="0"/>
              <a:t> Cette première étape sera célébrée lorsque les candidats auront reçu une première annonce du Dieu vivant et manifesteront un début de foi au Christ Sauveur .</a:t>
            </a:r>
          </a:p>
          <a:p>
            <a:pPr marL="0" indent="0">
              <a:buNone/>
            </a:pPr>
            <a:r>
              <a:rPr lang="fr-FR" sz="2400" dirty="0"/>
              <a:t>-	Cela suppose une conversion initiale enracinée au </a:t>
            </a:r>
            <a:r>
              <a:rPr lang="fr-FR" sz="2400" dirty="0" smtClean="0"/>
              <a:t>temps </a:t>
            </a:r>
            <a:r>
              <a:rPr lang="fr-FR" sz="2400" dirty="0"/>
              <a:t>du </a:t>
            </a:r>
            <a:r>
              <a:rPr lang="fr-FR" sz="2400" dirty="0" err="1"/>
              <a:t>précatéchuménat</a:t>
            </a:r>
            <a:r>
              <a:rPr lang="fr-FR" sz="2400" dirty="0"/>
              <a:t>, une volonté de changer de vie et d’entrer en relation avec Dieu dans le Christ, et donc un premier sens de la pénitence et une découverte de la prière.</a:t>
            </a:r>
          </a:p>
          <a:p>
            <a:pPr marL="0" indent="0">
              <a:buNone/>
            </a:pPr>
            <a:r>
              <a:rPr lang="fr-FR" sz="2400" dirty="0"/>
              <a:t>-	Cela implique aussi un certain sens de l’Église : une fréquentation des chrétiens et une familiarisation avec leur esprit grâce aux relations avec un prêtre et quelques membres de la communauté, ainsi qu’une préparation à cet acte </a:t>
            </a:r>
            <a:r>
              <a:rPr lang="fr-FR" sz="2400" dirty="0" smtClean="0"/>
              <a:t>liturgique ».</a:t>
            </a:r>
            <a:endParaRPr lang="fr-FR" sz="2400" dirty="0"/>
          </a:p>
          <a:p>
            <a:pPr marL="0" indent="0">
              <a:buNone/>
            </a:pPr>
            <a:r>
              <a:rPr lang="fr-FR" sz="2400" dirty="0" smtClean="0"/>
              <a:t> (R. 71)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54534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fr-FR" dirty="0" smtClean="0"/>
              <a:t>Chrétien catéchumène</a:t>
            </a:r>
            <a:endParaRPr lang="fr-F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822" y="1484784"/>
            <a:ext cx="3762356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4355976" y="1844824"/>
            <a:ext cx="4499992" cy="3631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0385">
              <a:lnSpc>
                <a:spcPct val="107000"/>
              </a:lnSpc>
              <a:spcAft>
                <a:spcPts val="600"/>
              </a:spcAft>
            </a:pPr>
            <a:r>
              <a:rPr lang="fr-FR" sz="2400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« Le </a:t>
            </a:r>
            <a:r>
              <a:rPr lang="fr-FR" sz="24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catéchuménat est un temps prolongé pendant lequel les candidats reçoivent de l’Église </a:t>
            </a:r>
            <a:r>
              <a:rPr lang="fr-FR" sz="24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une formation adaptée de manière que leur conversion et leur foi parviennent à maturité, ce qui peut demander plusieurs </a:t>
            </a:r>
            <a:r>
              <a:rPr lang="fr-FR" sz="2400" b="1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années </a:t>
            </a:r>
            <a:r>
              <a:rPr lang="fr-FR" sz="2400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». (R. 103)</a:t>
            </a:r>
            <a:endParaRPr lang="fr-FR" sz="24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9592" y="5743746"/>
            <a:ext cx="76683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accent3">
                    <a:lumMod val="75000"/>
                  </a:schemeClr>
                </a:solidFill>
              </a:rPr>
              <a:t>Pour </a:t>
            </a:r>
            <a:r>
              <a:rPr lang="fr-FR" sz="2400" dirty="0" smtClean="0">
                <a:solidFill>
                  <a:schemeClr val="accent3">
                    <a:lumMod val="75000"/>
                  </a:schemeClr>
                </a:solidFill>
              </a:rPr>
              <a:t>le </a:t>
            </a:r>
            <a:r>
              <a:rPr lang="fr-FR" sz="2400" dirty="0">
                <a:solidFill>
                  <a:schemeClr val="accent3">
                    <a:lumMod val="75000"/>
                  </a:schemeClr>
                </a:solidFill>
              </a:rPr>
              <a:t>faire, quatre moyens sont à mettre en œuvre :</a:t>
            </a:r>
          </a:p>
        </p:txBody>
      </p:sp>
    </p:spTree>
    <p:extLst>
      <p:ext uri="{BB962C8B-B14F-4D97-AF65-F5344CB8AC3E}">
        <p14:creationId xmlns:p14="http://schemas.microsoft.com/office/powerpoint/2010/main" val="191894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fr-FR" dirty="0" smtClean="0"/>
              <a:t>Chrétien catéchumène</a:t>
            </a:r>
            <a:endParaRPr lang="fr-F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822" y="1484784"/>
            <a:ext cx="3762356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3851920" y="1484784"/>
            <a:ext cx="5508104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0385">
              <a:lnSpc>
                <a:spcPct val="107000"/>
              </a:lnSpc>
              <a:spcAft>
                <a:spcPts val="600"/>
              </a:spcAft>
            </a:pPr>
            <a:r>
              <a:rPr lang="fr-FR" sz="24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1 </a:t>
            </a:r>
            <a:r>
              <a:rPr lang="fr-FR" sz="24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Une Catéchèse appropriée, progressive et </a:t>
            </a:r>
            <a:r>
              <a:rPr lang="fr-FR" sz="2400" b="1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intégrale</a:t>
            </a:r>
            <a:endParaRPr lang="fr-FR" sz="24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7964" y="2532745"/>
            <a:ext cx="5206083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0385">
              <a:lnSpc>
                <a:spcPct val="107000"/>
              </a:lnSpc>
              <a:spcAft>
                <a:spcPts val="600"/>
              </a:spcAft>
            </a:pPr>
            <a:r>
              <a:rPr lang="fr-FR" sz="24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2 Une familiarisation avec la pratique de la vie </a:t>
            </a:r>
            <a:r>
              <a:rPr lang="fr-FR" sz="2400" b="1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chrétienne</a:t>
            </a:r>
            <a:endParaRPr lang="fr-FR" sz="24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05010" y="3605173"/>
            <a:ext cx="5266928" cy="2858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0385">
              <a:lnSpc>
                <a:spcPct val="107000"/>
              </a:lnSpc>
              <a:spcAft>
                <a:spcPts val="600"/>
              </a:spcAft>
            </a:pPr>
            <a:r>
              <a:rPr lang="fr-FR" sz="24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3 Des rites liturgiques adaptés qui, peu à peu, les </a:t>
            </a:r>
            <a:r>
              <a:rPr lang="fr-FR" sz="2400" b="1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puriﬁent</a:t>
            </a:r>
            <a:r>
              <a:rPr lang="fr-FR" sz="24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fr-FR" sz="2400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Ce </a:t>
            </a:r>
            <a:r>
              <a:rPr lang="fr-FR" sz="24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sont des célébrations de la Parole, les premiers exorcismes, les bénédictions et, éventuellement, d'autres rites (onction des catéchumènes). </a:t>
            </a:r>
          </a:p>
        </p:txBody>
      </p:sp>
      <p:sp>
        <p:nvSpPr>
          <p:cNvPr id="7" name="Rectangle 6"/>
          <p:cNvSpPr/>
          <p:nvPr/>
        </p:nvSpPr>
        <p:spPr>
          <a:xfrm>
            <a:off x="404822" y="5589240"/>
            <a:ext cx="3456384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0385">
              <a:lnSpc>
                <a:spcPct val="107000"/>
              </a:lnSpc>
              <a:spcAft>
                <a:spcPts val="600"/>
              </a:spcAft>
            </a:pPr>
            <a:r>
              <a:rPr lang="fr-FR" sz="2400" b="1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4 </a:t>
            </a:r>
            <a:r>
              <a:rPr lang="fr-FR" sz="24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Le </a:t>
            </a:r>
            <a:r>
              <a:rPr lang="fr-FR" sz="2400" b="1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témoignage </a:t>
            </a:r>
            <a:endParaRPr lang="fr-FR" sz="24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40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16632"/>
            <a:ext cx="5472608" cy="660581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21958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5159"/>
          </a:xfrm>
          <a:solidFill>
            <a:srgbClr val="FFC000"/>
          </a:solidFill>
        </p:spPr>
        <p:txBody>
          <a:bodyPr/>
          <a:lstStyle/>
          <a:p>
            <a:r>
              <a:rPr lang="fr-FR" dirty="0" smtClean="0"/>
              <a:t>Etape 2 : Appel Décisif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51920" y="1700808"/>
            <a:ext cx="5070010" cy="417160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2800" dirty="0" smtClean="0"/>
              <a:t>« Dans </a:t>
            </a:r>
            <a:r>
              <a:rPr lang="fr-FR" sz="2800" dirty="0"/>
              <a:t>cette seconde étape de l’initiation, l'Église procède à l’appel décisif (</a:t>
            </a:r>
            <a:r>
              <a:rPr lang="fr-FR" sz="2800" dirty="0" err="1"/>
              <a:t>electio</a:t>
            </a:r>
            <a:r>
              <a:rPr lang="fr-FR" sz="2800" dirty="0"/>
              <a:t>) c’est-à-dire au choix et à l’admission des catéchumènes jugés aptes, en raison de leurs dispositions, à participer à l’initiation sacramentelle au cours des prochaines fêtes </a:t>
            </a:r>
            <a:r>
              <a:rPr lang="fr-FR" sz="2800" dirty="0" smtClean="0"/>
              <a:t>pascales ».      (R. 127)</a:t>
            </a:r>
            <a:endParaRPr lang="fr-FR" sz="28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88" y="1384169"/>
            <a:ext cx="3189172" cy="480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30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fr-FR" dirty="0" smtClean="0"/>
              <a:t>Chrétien catéchumène appelé</a:t>
            </a:r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899" y="1942259"/>
            <a:ext cx="366375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4355976" y="2135631"/>
            <a:ext cx="451107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chemeClr val="accent3">
                    <a:lumMod val="75000"/>
                  </a:schemeClr>
                </a:solidFill>
              </a:rPr>
              <a:t>« Les </a:t>
            </a:r>
            <a:r>
              <a:rPr lang="fr-FR" sz="2400" dirty="0">
                <a:solidFill>
                  <a:schemeClr val="accent3">
                    <a:lumMod val="75000"/>
                  </a:schemeClr>
                </a:solidFill>
              </a:rPr>
              <a:t>catéchumènes, unis à la communauté locale, se préparent aux fêtes pascales et à l’initiation sacramentelle. Dans ce but leur sont offerts </a:t>
            </a:r>
            <a:r>
              <a:rPr lang="fr-FR" sz="2400" b="1" dirty="0">
                <a:solidFill>
                  <a:schemeClr val="accent3">
                    <a:lumMod val="75000"/>
                  </a:schemeClr>
                </a:solidFill>
              </a:rPr>
              <a:t>les scrutins</a:t>
            </a:r>
            <a:r>
              <a:rPr lang="fr-FR" sz="2400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fr-FR" sz="2400" b="1" dirty="0">
                <a:solidFill>
                  <a:schemeClr val="accent3">
                    <a:lumMod val="75000"/>
                  </a:schemeClr>
                </a:solidFill>
              </a:rPr>
              <a:t>les traditions</a:t>
            </a:r>
            <a:r>
              <a:rPr lang="fr-FR" sz="2400" dirty="0">
                <a:solidFill>
                  <a:schemeClr val="accent3">
                    <a:lumMod val="75000"/>
                  </a:schemeClr>
                </a:solidFill>
              </a:rPr>
              <a:t> et </a:t>
            </a:r>
            <a:r>
              <a:rPr lang="fr-FR" sz="2400" b="1" dirty="0">
                <a:solidFill>
                  <a:schemeClr val="accent3">
                    <a:lumMod val="75000"/>
                  </a:schemeClr>
                </a:solidFill>
              </a:rPr>
              <a:t>les rites immédiatement </a:t>
            </a:r>
            <a:r>
              <a:rPr lang="fr-FR" sz="2400" b="1" dirty="0" smtClean="0">
                <a:solidFill>
                  <a:schemeClr val="accent3">
                    <a:lumMod val="75000"/>
                  </a:schemeClr>
                </a:solidFill>
              </a:rPr>
              <a:t>préparatoires </a:t>
            </a:r>
            <a:r>
              <a:rPr lang="fr-FR" sz="2400" dirty="0" smtClean="0">
                <a:solidFill>
                  <a:schemeClr val="accent3">
                    <a:lumMod val="75000"/>
                  </a:schemeClr>
                </a:solidFill>
              </a:rPr>
              <a:t>».(R.147)</a:t>
            </a:r>
            <a:endParaRPr lang="fr-FR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12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prstClr val="black"/>
                </a:solidFill>
              </a:rPr>
              <a:t>Etape </a:t>
            </a:r>
            <a:r>
              <a:rPr lang="fr-FR" dirty="0" smtClean="0">
                <a:solidFill>
                  <a:prstClr val="black"/>
                </a:solidFill>
              </a:rPr>
              <a:t>3 </a:t>
            </a:r>
            <a:r>
              <a:rPr lang="fr-FR" dirty="0">
                <a:solidFill>
                  <a:prstClr val="black"/>
                </a:solidFill>
              </a:rPr>
              <a:t>: </a:t>
            </a:r>
            <a:r>
              <a:rPr lang="fr-FR" dirty="0" smtClean="0">
                <a:solidFill>
                  <a:prstClr val="black"/>
                </a:solidFill>
              </a:rPr>
              <a:t>Célébration </a:t>
            </a:r>
            <a:br>
              <a:rPr lang="fr-FR" dirty="0" smtClean="0">
                <a:solidFill>
                  <a:prstClr val="black"/>
                </a:solidFill>
              </a:rPr>
            </a:br>
            <a:r>
              <a:rPr lang="fr-FR" dirty="0" smtClean="0">
                <a:solidFill>
                  <a:prstClr val="black"/>
                </a:solidFill>
              </a:rPr>
              <a:t>des sacrements de l’Initiation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2060848"/>
            <a:ext cx="5508612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7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259632" y="2763656"/>
            <a:ext cx="69127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  <a:ea typeface="Cambria Math" panose="02040503050406030204" pitchFamily="18" charset="0"/>
              </a:rPr>
              <a:t>Mettons nous sous le regard du Père, et réjouissons-nous pour l’Amour qu’il nous donne et qu’il donne à tous nos jeunes!</a:t>
            </a:r>
            <a:endParaRPr lang="fr-FR" i="1" dirty="0">
              <a:solidFill>
                <a:schemeClr val="bg1"/>
              </a:solidFill>
              <a:latin typeface="Lucida Bright" panose="02040602050505020304" pitchFamily="18" charset="0"/>
              <a:ea typeface="Cambria Math" panose="020405030504060302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256" y="4825759"/>
            <a:ext cx="2357794" cy="233550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91" y="19492"/>
            <a:ext cx="2240105" cy="268942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573179" y="567763"/>
            <a:ext cx="691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Prière</a:t>
            </a:r>
          </a:p>
        </p:txBody>
      </p:sp>
    </p:spTree>
    <p:extLst>
      <p:ext uri="{BB962C8B-B14F-4D97-AF65-F5344CB8AC3E}">
        <p14:creationId xmlns:p14="http://schemas.microsoft.com/office/powerpoint/2010/main" val="241654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prstClr val="black"/>
                </a:solidFill>
              </a:rPr>
              <a:t>Etape </a:t>
            </a:r>
            <a:r>
              <a:rPr lang="fr-FR" dirty="0" smtClean="0">
                <a:solidFill>
                  <a:prstClr val="black"/>
                </a:solidFill>
              </a:rPr>
              <a:t>3 </a:t>
            </a:r>
            <a:r>
              <a:rPr lang="fr-FR" dirty="0">
                <a:solidFill>
                  <a:prstClr val="black"/>
                </a:solidFill>
              </a:rPr>
              <a:t>: </a:t>
            </a:r>
            <a:r>
              <a:rPr lang="fr-FR" dirty="0" smtClean="0">
                <a:solidFill>
                  <a:prstClr val="black"/>
                </a:solidFill>
              </a:rPr>
              <a:t>Célébration </a:t>
            </a:r>
            <a:br>
              <a:rPr lang="fr-FR" dirty="0" smtClean="0">
                <a:solidFill>
                  <a:prstClr val="black"/>
                </a:solidFill>
              </a:rPr>
            </a:br>
            <a:r>
              <a:rPr lang="fr-FR" dirty="0" smtClean="0">
                <a:solidFill>
                  <a:prstClr val="black"/>
                </a:solidFill>
              </a:rPr>
              <a:t>des sacrements de l’Initiation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132856"/>
            <a:ext cx="5472608" cy="390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60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prstClr val="black"/>
                </a:solidFill>
              </a:rPr>
              <a:t>Etape </a:t>
            </a:r>
            <a:r>
              <a:rPr lang="fr-FR" dirty="0" smtClean="0">
                <a:solidFill>
                  <a:prstClr val="black"/>
                </a:solidFill>
              </a:rPr>
              <a:t>3 </a:t>
            </a:r>
            <a:r>
              <a:rPr lang="fr-FR" dirty="0">
                <a:solidFill>
                  <a:prstClr val="black"/>
                </a:solidFill>
              </a:rPr>
              <a:t>: </a:t>
            </a:r>
            <a:r>
              <a:rPr lang="fr-FR" dirty="0" smtClean="0">
                <a:solidFill>
                  <a:prstClr val="black"/>
                </a:solidFill>
              </a:rPr>
              <a:t>Célébration </a:t>
            </a:r>
            <a:br>
              <a:rPr lang="fr-FR" dirty="0" smtClean="0">
                <a:solidFill>
                  <a:prstClr val="black"/>
                </a:solidFill>
              </a:rPr>
            </a:br>
            <a:r>
              <a:rPr lang="fr-FR" dirty="0" smtClean="0">
                <a:solidFill>
                  <a:prstClr val="black"/>
                </a:solidFill>
              </a:rPr>
              <a:t>des sacrements de l’Initiation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2132856"/>
            <a:ext cx="5112568" cy="341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30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fr-FR" dirty="0" smtClean="0"/>
              <a:t>Chrétien néophyte</a:t>
            </a:r>
            <a:endParaRPr lang="fr-F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5638" y="1145676"/>
            <a:ext cx="4089942" cy="3723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4798368" y="1268760"/>
            <a:ext cx="388843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chemeClr val="accent3">
                    <a:lumMod val="75000"/>
                  </a:schemeClr>
                </a:solidFill>
              </a:rPr>
              <a:t>« Après </a:t>
            </a:r>
            <a:r>
              <a:rPr lang="fr-FR" sz="2400" dirty="0">
                <a:solidFill>
                  <a:schemeClr val="accent3">
                    <a:lumMod val="75000"/>
                  </a:schemeClr>
                </a:solidFill>
              </a:rPr>
              <a:t>la célébration des sacrements de l’initiation chrétienne, la communauté tout entière avec les nouveaux baptisés médite l'Évangile, participe à l'eucharistie et exerce la charité pour progresser dans l’approfondissement du mystère pascal et le traduire toujours plus dans leur vie. C’est le dernier temps de l’initiation, celui de la </a:t>
            </a:r>
            <a:r>
              <a:rPr lang="fr-FR" sz="2400" dirty="0" smtClean="0">
                <a:solidFill>
                  <a:schemeClr val="accent3">
                    <a:lumMod val="75000"/>
                  </a:schemeClr>
                </a:solidFill>
              </a:rPr>
              <a:t>mystagogie » (R. 236)</a:t>
            </a:r>
            <a:endParaRPr lang="fr-FR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21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fr-FR" dirty="0" smtClean="0"/>
              <a:t>Chrétien dans la communauté</a:t>
            </a:r>
            <a:endParaRPr lang="fr-F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133920"/>
            <a:ext cx="6585692" cy="4992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051720" y="-25590"/>
            <a:ext cx="691276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mais quel jour de joie </a:t>
            </a:r>
          </a:p>
          <a:p>
            <a:pPr algn="ctr"/>
            <a:r>
              <a:rPr lang="fr-FR" sz="20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Glorious</a:t>
            </a:r>
            <a:r>
              <a:rPr lang="fr-FR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par la </a:t>
            </a:r>
            <a:r>
              <a:rPr lang="fr-FR" sz="20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fr-FR" sz="2000" b="1" i="1" baseline="30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té</a:t>
            </a:r>
            <a:r>
              <a:rPr lang="fr-FR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Reine de la Paix de BJ</a:t>
            </a:r>
          </a:p>
          <a:p>
            <a:pPr algn="r"/>
            <a:r>
              <a:rPr lang="fr-FR" sz="2800" b="1" dirty="0">
                <a:solidFill>
                  <a:schemeClr val="bg1"/>
                </a:solidFill>
              </a:rPr>
              <a:t>Oh mais quel jour de joie</a:t>
            </a:r>
          </a:p>
          <a:p>
            <a:pPr algn="r"/>
            <a:r>
              <a:rPr lang="fr-FR" sz="2800" b="1" dirty="0">
                <a:solidFill>
                  <a:schemeClr val="bg1"/>
                </a:solidFill>
              </a:rPr>
              <a:t>Quand on m’a dit que Dieu m’aimait</a:t>
            </a:r>
          </a:p>
          <a:p>
            <a:pPr algn="r"/>
            <a:r>
              <a:rPr lang="fr-FR" sz="2800" b="1" dirty="0">
                <a:solidFill>
                  <a:schemeClr val="bg1"/>
                </a:solidFill>
              </a:rPr>
              <a:t>Oh mais quel jour de joie</a:t>
            </a:r>
          </a:p>
          <a:p>
            <a:pPr algn="r"/>
            <a:r>
              <a:rPr lang="fr-FR" sz="2800" b="1" dirty="0">
                <a:solidFill>
                  <a:schemeClr val="bg1"/>
                </a:solidFill>
              </a:rPr>
              <a:t>Quand Dieu est venu me sauver</a:t>
            </a:r>
          </a:p>
          <a:p>
            <a:pPr algn="r"/>
            <a:r>
              <a:rPr lang="fr-FR" sz="2800" b="1" dirty="0" smtClean="0">
                <a:solidFill>
                  <a:schemeClr val="bg1"/>
                </a:solidFill>
              </a:rPr>
              <a:t>Alors </a:t>
            </a:r>
            <a:r>
              <a:rPr lang="fr-FR" sz="2800" b="1" dirty="0">
                <a:solidFill>
                  <a:schemeClr val="bg1"/>
                </a:solidFill>
              </a:rPr>
              <a:t>je danserai je le louerai</a:t>
            </a:r>
          </a:p>
          <a:p>
            <a:pPr algn="r"/>
            <a:r>
              <a:rPr lang="fr-FR" sz="2800" b="1" dirty="0">
                <a:solidFill>
                  <a:schemeClr val="bg1"/>
                </a:solidFill>
              </a:rPr>
              <a:t>Et je l’adorerai</a:t>
            </a:r>
          </a:p>
          <a:p>
            <a:pPr algn="r"/>
            <a:r>
              <a:rPr lang="fr-FR" sz="2800" b="1" dirty="0">
                <a:solidFill>
                  <a:schemeClr val="bg1"/>
                </a:solidFill>
              </a:rPr>
              <a:t>Alors je danserai je redirai</a:t>
            </a:r>
          </a:p>
          <a:p>
            <a:pPr algn="r"/>
            <a:r>
              <a:rPr lang="fr-FR" sz="2800" b="1" dirty="0">
                <a:solidFill>
                  <a:schemeClr val="bg1"/>
                </a:solidFill>
              </a:rPr>
              <a:t>Dieu a tout </a:t>
            </a:r>
            <a:r>
              <a:rPr lang="fr-FR" sz="2800" b="1" dirty="0" smtClean="0">
                <a:solidFill>
                  <a:schemeClr val="bg1"/>
                </a:solidFill>
              </a:rPr>
              <a:t>changé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256" y="4499759"/>
            <a:ext cx="2357794" cy="2335507"/>
          </a:xfrm>
          <a:prstGeom prst="rect">
            <a:avLst/>
          </a:prstGeom>
        </p:spPr>
      </p:pic>
      <p:pic>
        <p:nvPicPr>
          <p:cNvPr id="2" name="Quel jour de joie - Communauté Reine de la Paix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6024.41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90843" y="106627"/>
            <a:ext cx="406400" cy="4064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691" y="19492"/>
            <a:ext cx="2240105" cy="26894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7768" y="3212976"/>
            <a:ext cx="687625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Chaque </a:t>
            </a:r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deuil en une danse</a:t>
            </a:r>
          </a:p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 tristesse en une joie</a:t>
            </a:r>
          </a:p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 petitesses en lieux immenses</a:t>
            </a:r>
          </a:p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Dieu a tout changé</a:t>
            </a:r>
          </a:p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Chaque peine en une chance</a:t>
            </a:r>
          </a:p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 détresse en une Foi</a:t>
            </a:r>
          </a:p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 désespoir en espérance</a:t>
            </a:r>
          </a:p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 feu s’est allumé en 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moi</a:t>
            </a:r>
            <a:endParaRPr lang="fr-F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607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96000"/>
    </mc:Choice>
    <mc:Fallback xmlns="">
      <p:transition spd="slow" advClick="0" advTm="9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051720" y="-25590"/>
            <a:ext cx="691276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mais quel jour de joie </a:t>
            </a:r>
          </a:p>
          <a:p>
            <a:pPr algn="ctr"/>
            <a:r>
              <a:rPr lang="fr-FR" sz="20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Glorious</a:t>
            </a:r>
            <a:r>
              <a:rPr lang="fr-FR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par la </a:t>
            </a:r>
            <a:r>
              <a:rPr lang="fr-FR" sz="20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fr-FR" sz="2000" b="1" i="1" baseline="30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té</a:t>
            </a:r>
            <a:r>
              <a:rPr lang="fr-FR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Reine de la Paix de BJ</a:t>
            </a:r>
          </a:p>
          <a:p>
            <a:pPr algn="r"/>
            <a:r>
              <a:rPr lang="fr-FR" sz="2800" b="1" dirty="0">
                <a:solidFill>
                  <a:schemeClr val="bg1"/>
                </a:solidFill>
              </a:rPr>
              <a:t>Oh mais quel jour de joie</a:t>
            </a:r>
          </a:p>
          <a:p>
            <a:pPr algn="r"/>
            <a:r>
              <a:rPr lang="fr-FR" sz="2800" b="1" dirty="0">
                <a:solidFill>
                  <a:schemeClr val="bg1"/>
                </a:solidFill>
              </a:rPr>
              <a:t>Quand on m’a dit que Dieu m’aimait</a:t>
            </a:r>
          </a:p>
          <a:p>
            <a:pPr algn="r"/>
            <a:r>
              <a:rPr lang="fr-FR" sz="2800" b="1" dirty="0">
                <a:solidFill>
                  <a:schemeClr val="bg1"/>
                </a:solidFill>
              </a:rPr>
              <a:t>Oh mais quel jour de joie</a:t>
            </a:r>
          </a:p>
          <a:p>
            <a:pPr algn="r"/>
            <a:r>
              <a:rPr lang="fr-FR" sz="2800" b="1" dirty="0">
                <a:solidFill>
                  <a:schemeClr val="bg1"/>
                </a:solidFill>
              </a:rPr>
              <a:t>Quand Dieu est venu me sauver</a:t>
            </a:r>
          </a:p>
          <a:p>
            <a:pPr algn="r"/>
            <a:r>
              <a:rPr lang="fr-FR" sz="2800" b="1" dirty="0" smtClean="0">
                <a:solidFill>
                  <a:schemeClr val="bg1"/>
                </a:solidFill>
              </a:rPr>
              <a:t>Alors </a:t>
            </a:r>
            <a:r>
              <a:rPr lang="fr-FR" sz="2800" b="1" dirty="0">
                <a:solidFill>
                  <a:schemeClr val="bg1"/>
                </a:solidFill>
              </a:rPr>
              <a:t>je danserai je le louerai</a:t>
            </a:r>
          </a:p>
          <a:p>
            <a:pPr algn="r"/>
            <a:r>
              <a:rPr lang="fr-FR" sz="2800" b="1" dirty="0">
                <a:solidFill>
                  <a:schemeClr val="bg1"/>
                </a:solidFill>
              </a:rPr>
              <a:t>Et je l’adorerai</a:t>
            </a:r>
          </a:p>
          <a:p>
            <a:pPr algn="r"/>
            <a:r>
              <a:rPr lang="fr-FR" sz="2800" b="1" dirty="0">
                <a:solidFill>
                  <a:schemeClr val="bg1"/>
                </a:solidFill>
              </a:rPr>
              <a:t>Alors je danserai je redirai</a:t>
            </a:r>
          </a:p>
          <a:p>
            <a:pPr algn="r"/>
            <a:r>
              <a:rPr lang="fr-FR" sz="2800" b="1" dirty="0">
                <a:solidFill>
                  <a:schemeClr val="bg1"/>
                </a:solidFill>
              </a:rPr>
              <a:t>Dieu a tout </a:t>
            </a:r>
            <a:r>
              <a:rPr lang="fr-FR" sz="2800" b="1" dirty="0" smtClean="0">
                <a:solidFill>
                  <a:schemeClr val="bg1"/>
                </a:solidFill>
              </a:rPr>
              <a:t>changé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256" y="4499759"/>
            <a:ext cx="2357794" cy="2335507"/>
          </a:xfrm>
          <a:prstGeom prst="rect">
            <a:avLst/>
          </a:prstGeom>
        </p:spPr>
      </p:pic>
      <p:pic>
        <p:nvPicPr>
          <p:cNvPr id="2" name="Quel jour de joie - Communauté Reine de la Paix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000"/>
                  <p14:fade out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90843" y="106627"/>
            <a:ext cx="406400" cy="4064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691" y="19492"/>
            <a:ext cx="2240105" cy="26894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7768" y="3212976"/>
            <a:ext cx="687625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Chaque </a:t>
            </a:r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peur en Sa confiance</a:t>
            </a:r>
          </a:p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 ténèbres en Son éclat</a:t>
            </a:r>
          </a:p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Tous mes échecs en Sa puissance</a:t>
            </a:r>
          </a:p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Dieu a tout changé</a:t>
            </a:r>
          </a:p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 faiblesse en une force</a:t>
            </a:r>
          </a:p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Tous mes chemins par Sa voie</a:t>
            </a:r>
          </a:p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Tous mes déserts en abondance</a:t>
            </a:r>
          </a:p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 feu s’est allumé en moi</a:t>
            </a:r>
          </a:p>
        </p:txBody>
      </p:sp>
    </p:spTree>
    <p:extLst>
      <p:ext uri="{BB962C8B-B14F-4D97-AF65-F5344CB8AC3E}">
        <p14:creationId xmlns:p14="http://schemas.microsoft.com/office/powerpoint/2010/main" val="197822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51920" y="849114"/>
            <a:ext cx="5111750" cy="3011934"/>
          </a:xfrm>
        </p:spPr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Naitre par le Baptême</a:t>
            </a:r>
          </a:p>
          <a:p>
            <a:r>
              <a:rPr lang="fr-FR" dirty="0" smtClean="0"/>
              <a:t>Grandir </a:t>
            </a:r>
            <a:r>
              <a:rPr lang="fr-FR" dirty="0"/>
              <a:t>par la </a:t>
            </a:r>
            <a:r>
              <a:rPr lang="fr-FR" dirty="0" smtClean="0"/>
              <a:t>Confirmation</a:t>
            </a:r>
            <a:endParaRPr lang="fr-FR" dirty="0"/>
          </a:p>
          <a:p>
            <a:r>
              <a:rPr lang="fr-FR" dirty="0" smtClean="0"/>
              <a:t>Nourrir par l’Eucharistie</a:t>
            </a:r>
          </a:p>
          <a:p>
            <a:pPr marL="0" indent="0">
              <a:buNone/>
            </a:pPr>
            <a:r>
              <a:rPr lang="fr-FR" dirty="0" smtClean="0"/>
              <a:t> </a:t>
            </a:r>
          </a:p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52" y="542095"/>
            <a:ext cx="3486150" cy="475297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096" y="3593030"/>
            <a:ext cx="1615397" cy="228424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79512" y="6464369"/>
            <a:ext cx="8712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https://catechese.catholique.fr/outils/propositions-danimation/10557-linitiation-chretienne-des-adolescents-propositions-pastorales/</a:t>
            </a:r>
          </a:p>
        </p:txBody>
      </p:sp>
    </p:spTree>
    <p:extLst>
      <p:ext uri="{BB962C8B-B14F-4D97-AF65-F5344CB8AC3E}">
        <p14:creationId xmlns:p14="http://schemas.microsoft.com/office/powerpoint/2010/main" val="307216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>
                <a:latin typeface="+mn-lt"/>
              </a:rPr>
              <a:t>Pour qui ? </a:t>
            </a:r>
            <a:br>
              <a:rPr lang="fr-FR" sz="3200" dirty="0">
                <a:latin typeface="+mn-lt"/>
              </a:rPr>
            </a:br>
            <a:endParaRPr lang="fr-FR" sz="3200" dirty="0">
              <a:latin typeface="+mn-lt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83568" y="1700808"/>
            <a:ext cx="8219256" cy="4691063"/>
          </a:xfrm>
        </p:spPr>
        <p:txBody>
          <a:bodyPr>
            <a:normAutofit/>
          </a:bodyPr>
          <a:lstStyle/>
          <a:p>
            <a:r>
              <a:rPr lang="fr-FR" sz="3600" dirty="0" smtClean="0">
                <a:latin typeface="+mj-lt"/>
              </a:rPr>
              <a:t>« Il </a:t>
            </a:r>
            <a:r>
              <a:rPr lang="fr-FR" sz="3600" dirty="0">
                <a:latin typeface="+mj-lt"/>
              </a:rPr>
              <a:t>est destiné aux hommes et aux femmes qui, éclairés par </a:t>
            </a:r>
            <a:r>
              <a:rPr lang="fr-FR" sz="3600" dirty="0" smtClean="0">
                <a:latin typeface="+mj-lt"/>
              </a:rPr>
              <a:t>l’Esprit </a:t>
            </a:r>
            <a:r>
              <a:rPr lang="fr-FR" sz="3600" dirty="0">
                <a:latin typeface="+mj-lt"/>
              </a:rPr>
              <a:t>Saint et ayant entendu l’annonce du mystère du Christ, cherchent consciemment et librement le Dieu vivant, et entreprennent un itinéraire de foi et de conversion</a:t>
            </a:r>
            <a:r>
              <a:rPr lang="fr-FR" sz="3600" dirty="0" smtClean="0">
                <a:latin typeface="+mj-lt"/>
              </a:rPr>
              <a:t>. » (Rica 36)</a:t>
            </a:r>
            <a:endParaRPr lang="fr-FR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0332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Pour quoi ? </a:t>
            </a:r>
            <a:br>
              <a:rPr lang="fr-FR" sz="3200" dirty="0"/>
            </a:br>
            <a:endParaRPr lang="fr-FR" sz="320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35049" y="1916832"/>
            <a:ext cx="8219256" cy="1849884"/>
          </a:xfrm>
        </p:spPr>
        <p:txBody>
          <a:bodyPr>
            <a:normAutofit/>
          </a:bodyPr>
          <a:lstStyle/>
          <a:p>
            <a:r>
              <a:rPr lang="fr-FR" sz="4000" dirty="0" smtClean="0"/>
              <a:t>« Pour </a:t>
            </a:r>
            <a:r>
              <a:rPr lang="fr-FR" sz="4000" dirty="0"/>
              <a:t>répondre aux besoins actuels de la mission en tout </a:t>
            </a:r>
            <a:r>
              <a:rPr lang="fr-FR" sz="4000" dirty="0" smtClean="0"/>
              <a:t>pays ». (Rica 37</a:t>
            </a:r>
            <a:r>
              <a:rPr lang="fr-FR" sz="4000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80417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900" dirty="0" smtClean="0">
                <a:solidFill>
                  <a:prstClr val="black"/>
                </a:solidFill>
              </a:rPr>
              <a:t>Comment ?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51520" y="3957712"/>
            <a:ext cx="8651304" cy="2930004"/>
          </a:xfrm>
        </p:spPr>
        <p:txBody>
          <a:bodyPr>
            <a:normAutofit/>
          </a:bodyPr>
          <a:lstStyle/>
          <a:p>
            <a:r>
              <a:rPr lang="fr-FR" sz="36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« Cet </a:t>
            </a:r>
            <a:r>
              <a:rPr lang="fr-FR" sz="3600" dirty="0">
                <a:latin typeface="Calibri" panose="020F0502020204030204" pitchFamily="34" charset="0"/>
                <a:ea typeface="Times New Roman" panose="02020603050405020304" pitchFamily="18" charset="0"/>
              </a:rPr>
              <a:t>itinéraire comporte des </a:t>
            </a:r>
            <a:r>
              <a:rPr lang="fr-FR" sz="3600" b="1" dirty="0">
                <a:latin typeface="Calibri" panose="020F0502020204030204" pitchFamily="34" charset="0"/>
                <a:ea typeface="Times New Roman" panose="02020603050405020304" pitchFamily="18" charset="0"/>
              </a:rPr>
              <a:t>temps</a:t>
            </a:r>
            <a:r>
              <a:rPr lang="fr-FR" sz="3600" dirty="0">
                <a:latin typeface="Calibri" panose="020F0502020204030204" pitchFamily="34" charset="0"/>
                <a:ea typeface="Times New Roman" panose="02020603050405020304" pitchFamily="18" charset="0"/>
              </a:rPr>
              <a:t> ou périodes que scandent d’importantes célébrations liturgiques ou </a:t>
            </a:r>
            <a:r>
              <a:rPr lang="fr-FR" sz="3600" b="1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étapes »</a:t>
            </a:r>
            <a:r>
              <a:rPr lang="fr-FR" sz="36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r>
              <a:rPr lang="fr-FR" sz="3600" b="1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fr-FR" sz="36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(Rica 41)</a:t>
            </a:r>
            <a:endParaRPr lang="fr-FR" sz="36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404664"/>
            <a:ext cx="5276701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5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332656"/>
            <a:ext cx="7772400" cy="1470025"/>
          </a:xfrm>
        </p:spPr>
        <p:txBody>
          <a:bodyPr/>
          <a:lstStyle/>
          <a:p>
            <a:r>
              <a:rPr lang="fr-FR" dirty="0" smtClean="0"/>
              <a:t>La frise du catéchuménat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916832"/>
            <a:ext cx="7217109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</TotalTime>
  <Words>837</Words>
  <Application>Microsoft Office PowerPoint</Application>
  <PresentationFormat>Affichage à l'écran (4:3)</PresentationFormat>
  <Paragraphs>81</Paragraphs>
  <Slides>23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0" baseType="lpstr">
      <vt:lpstr>SimSun</vt:lpstr>
      <vt:lpstr>Arial</vt:lpstr>
      <vt:lpstr>Calibri</vt:lpstr>
      <vt:lpstr>Cambria Math</vt:lpstr>
      <vt:lpstr>Lucida Bright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Pour qui ?  </vt:lpstr>
      <vt:lpstr>Pour quoi ?  </vt:lpstr>
      <vt:lpstr>Comment ?</vt:lpstr>
      <vt:lpstr>La frise du catéchuménat</vt:lpstr>
      <vt:lpstr>Candidat</vt:lpstr>
      <vt:lpstr>Présentation PowerPoint</vt:lpstr>
      <vt:lpstr>Présentation PowerPoint</vt:lpstr>
      <vt:lpstr>Etape 1 : ENTREE EN CATECHUMENAT</vt:lpstr>
      <vt:lpstr>Chrétien catéchumène</vt:lpstr>
      <vt:lpstr>Chrétien catéchumène</vt:lpstr>
      <vt:lpstr>Présentation PowerPoint</vt:lpstr>
      <vt:lpstr>Etape 2 : Appel Décisif</vt:lpstr>
      <vt:lpstr>Chrétien catéchumène appelé</vt:lpstr>
      <vt:lpstr>Etape 3 : Célébration  des sacrements de l’Initiation</vt:lpstr>
      <vt:lpstr>Etape 3 : Célébration  des sacrements de l’Initiation</vt:lpstr>
      <vt:lpstr>Etape 3 : Célébration  des sacrements de l’Initiation</vt:lpstr>
      <vt:lpstr>Chrétien néophyte</vt:lpstr>
      <vt:lpstr>Chrétien dans la communauté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lucie.robin</dc:creator>
  <cp:lastModifiedBy>Barbara Skowronek</cp:lastModifiedBy>
  <cp:revision>51</cp:revision>
  <cp:lastPrinted>2023-02-01T10:30:44Z</cp:lastPrinted>
  <dcterms:created xsi:type="dcterms:W3CDTF">2016-05-30T06:26:10Z</dcterms:created>
  <dcterms:modified xsi:type="dcterms:W3CDTF">2023-02-01T10:56:41Z</dcterms:modified>
</cp:coreProperties>
</file>