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Linotype Feltpen" charset="1" panose="03030506020000020004"/>
      <p:regular r:id="rId21"/>
    </p:embeddedFont>
    <p:embeddedFont>
      <p:font typeface="Linotype Feltpen Medium" charset="1" panose="03030606020000020004"/>
      <p:regular r:id="rId22"/>
    </p:embeddedFont>
    <p:embeddedFont>
      <p:font typeface="Open Sans Bold Italics" charset="1" panose="020B0806030504020204"/>
      <p:regular r:id="rId23"/>
    </p:embeddedFont>
    <p:embeddedFont>
      <p:font typeface="Blinker" charset="1" panose="0200000000000000000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carloacutis.com/fr/association/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png" Type="http://schemas.openxmlformats.org/officeDocument/2006/relationships/image"/><Relationship Id="rId11" Target="../media/image51.svg" Type="http://schemas.openxmlformats.org/officeDocument/2006/relationships/image"/><Relationship Id="rId2" Target="../media/image43.jpeg" Type="http://schemas.openxmlformats.org/officeDocument/2006/relationships/image"/><Relationship Id="rId3" Target="../media/image44.png" Type="http://schemas.openxmlformats.org/officeDocument/2006/relationships/image"/><Relationship Id="rId4" Target="../media/image45.png" Type="http://schemas.openxmlformats.org/officeDocument/2006/relationships/image"/><Relationship Id="rId5" Target="../media/image46.png" Type="http://schemas.openxmlformats.org/officeDocument/2006/relationships/image"/><Relationship Id="rId6" Target="../media/image47.png" Type="http://schemas.openxmlformats.org/officeDocument/2006/relationships/image"/><Relationship Id="rId7" Target="../media/image1.png" Type="http://schemas.openxmlformats.org/officeDocument/2006/relationships/image"/><Relationship Id="rId8" Target="../media/image48.png" Type="http://schemas.openxmlformats.org/officeDocument/2006/relationships/image"/><Relationship Id="rId9" Target="../media/image49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svg" Type="http://schemas.openxmlformats.org/officeDocument/2006/relationships/image"/><Relationship Id="rId11" Target="../media/image55.png" Type="http://schemas.openxmlformats.org/officeDocument/2006/relationships/image"/><Relationship Id="rId12" Target="../media/image56.svg" Type="http://schemas.openxmlformats.org/officeDocument/2006/relationships/image"/><Relationship Id="rId2" Target="../media/image52.jpeg" Type="http://schemas.openxmlformats.org/officeDocument/2006/relationships/image"/><Relationship Id="rId3" Target="../media/image45.pn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Relationship Id="rId6" Target="../media/image1.png" Type="http://schemas.openxmlformats.org/officeDocument/2006/relationships/image"/><Relationship Id="rId7" Target="../media/image48.png" Type="http://schemas.openxmlformats.org/officeDocument/2006/relationships/image"/><Relationship Id="rId8" Target="../media/image49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Relationship Id="rId3" Target="../media/image1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Relationship Id="rId3" Target="../media/image1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4.png" Type="http://schemas.openxmlformats.org/officeDocument/2006/relationships/image"/><Relationship Id="rId7" Target="../media/image15.pn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png" Type="http://schemas.openxmlformats.org/officeDocument/2006/relationships/image"/><Relationship Id="rId11" Target="../media/image61.svg" Type="http://schemas.openxmlformats.org/officeDocument/2006/relationships/image"/><Relationship Id="rId2" Target="../media/image59.jpeg" Type="http://schemas.openxmlformats.org/officeDocument/2006/relationships/image"/><Relationship Id="rId3" Target="../media/image1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4.png" Type="http://schemas.openxmlformats.org/officeDocument/2006/relationships/image"/><Relationship Id="rId7" Target="../media/image15.pn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jpeg" Type="http://schemas.openxmlformats.org/officeDocument/2006/relationships/image"/><Relationship Id="rId3" Target="../media/image1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2" Target="../media/image9.jpeg" Type="http://schemas.openxmlformats.org/officeDocument/2006/relationships/image"/><Relationship Id="rId3" Target="../media/image1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2" Target="../media/image18.jpeg" Type="http://schemas.openxmlformats.org/officeDocument/2006/relationships/image"/><Relationship Id="rId3" Target="../media/image1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14.png" Type="http://schemas.openxmlformats.org/officeDocument/2006/relationships/image"/><Relationship Id="rId12" Target="../media/image15.png" Type="http://schemas.openxmlformats.org/officeDocument/2006/relationships/image"/><Relationship Id="rId2" Target="../media/image19.jpeg" Type="http://schemas.openxmlformats.org/officeDocument/2006/relationships/image"/><Relationship Id="rId3" Target="../media/image20.jpeg" Type="http://schemas.openxmlformats.org/officeDocument/2006/relationships/image"/><Relationship Id="rId4" Target="../media/image1.pn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21.jpeg" Type="http://schemas.openxmlformats.org/officeDocument/2006/relationships/image"/><Relationship Id="rId8" Target="../media/image22.jpe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14.png" Type="http://schemas.openxmlformats.org/officeDocument/2006/relationships/image"/><Relationship Id="rId12" Target="../media/image15.png" Type="http://schemas.openxmlformats.org/officeDocument/2006/relationships/image"/><Relationship Id="rId2" Target="../media/image23.jpeg" Type="http://schemas.openxmlformats.org/officeDocument/2006/relationships/image"/><Relationship Id="rId3" Target="../media/image24.jpeg" Type="http://schemas.openxmlformats.org/officeDocument/2006/relationships/image"/><Relationship Id="rId4" Target="../media/image25.jpeg" Type="http://schemas.openxmlformats.org/officeDocument/2006/relationships/image"/><Relationship Id="rId5" Target="../media/image26.jpeg" Type="http://schemas.openxmlformats.org/officeDocument/2006/relationships/image"/><Relationship Id="rId6" Target="../media/image1.pn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29.jpeg" Type="http://schemas.openxmlformats.org/officeDocument/2006/relationships/image"/><Relationship Id="rId5" Target="../media/image30.jpeg" Type="http://schemas.openxmlformats.org/officeDocument/2006/relationships/image"/><Relationship Id="rId6" Target="../media/image1.pn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2" Target="../media/image31.jpeg" Type="http://schemas.openxmlformats.org/officeDocument/2006/relationships/image"/><Relationship Id="rId3" Target="../media/image32.jpeg" Type="http://schemas.openxmlformats.org/officeDocument/2006/relationships/image"/><Relationship Id="rId4" Target="../media/image33.jpeg" Type="http://schemas.openxmlformats.org/officeDocument/2006/relationships/image"/><Relationship Id="rId5" Target="../media/image34.jpeg" Type="http://schemas.openxmlformats.org/officeDocument/2006/relationships/image"/><Relationship Id="rId6" Target="../media/image1.pn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2" Target="../media/image35.jpeg" Type="http://schemas.openxmlformats.org/officeDocument/2006/relationships/image"/><Relationship Id="rId3" Target="../media/image36.jpeg" Type="http://schemas.openxmlformats.org/officeDocument/2006/relationships/image"/><Relationship Id="rId4" Target="../media/image37.jpeg" Type="http://schemas.openxmlformats.org/officeDocument/2006/relationships/image"/><Relationship Id="rId5" Target="../media/image38.jpeg" Type="http://schemas.openxmlformats.org/officeDocument/2006/relationships/image"/><Relationship Id="rId6" Target="../media/image1.pn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2" Target="../media/image39.jpeg" Type="http://schemas.openxmlformats.org/officeDocument/2006/relationships/image"/><Relationship Id="rId3" Target="../media/image40.jpeg" Type="http://schemas.openxmlformats.org/officeDocument/2006/relationships/image"/><Relationship Id="rId4" Target="../media/image41.jpeg" Type="http://schemas.openxmlformats.org/officeDocument/2006/relationships/image"/><Relationship Id="rId5" Target="../media/image42.jpeg" Type="http://schemas.openxmlformats.org/officeDocument/2006/relationships/image"/><Relationship Id="rId6" Target="../media/image1.pn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63C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83407">
            <a:off x="6201940" y="612175"/>
            <a:ext cx="12856025" cy="10038413"/>
          </a:xfrm>
          <a:custGeom>
            <a:avLst/>
            <a:gdLst/>
            <a:ahLst/>
            <a:cxnLst/>
            <a:rect r="r" b="b" t="t" l="l"/>
            <a:pathLst>
              <a:path h="10038413" w="12856025">
                <a:moveTo>
                  <a:pt x="0" y="0"/>
                </a:moveTo>
                <a:lnTo>
                  <a:pt x="12856026" y="0"/>
                </a:lnTo>
                <a:lnTo>
                  <a:pt x="12856026" y="10038413"/>
                </a:lnTo>
                <a:lnTo>
                  <a:pt x="0" y="100384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-350353">
            <a:off x="1152732" y="972848"/>
            <a:ext cx="6403477" cy="8754932"/>
            <a:chOff x="0" y="0"/>
            <a:chExt cx="1774190" cy="24257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5560" y="40640"/>
              <a:ext cx="1681480" cy="2325370"/>
            </a:xfrm>
            <a:custGeom>
              <a:avLst/>
              <a:gdLst/>
              <a:ahLst/>
              <a:cxnLst/>
              <a:rect r="r" b="b" t="t" l="l"/>
              <a:pathLst>
                <a:path h="2325370" w="1681480">
                  <a:moveTo>
                    <a:pt x="1680210" y="2325370"/>
                  </a:moveTo>
                  <a:lnTo>
                    <a:pt x="0" y="2325370"/>
                  </a:lnTo>
                  <a:lnTo>
                    <a:pt x="0" y="0"/>
                  </a:lnTo>
                  <a:lnTo>
                    <a:pt x="1681480" y="0"/>
                  </a:lnTo>
                  <a:lnTo>
                    <a:pt x="1681480" y="2325370"/>
                  </a:lnTo>
                  <a:close/>
                </a:path>
              </a:pathLst>
            </a:custGeom>
            <a:blipFill>
              <a:blip r:embed="rId3"/>
              <a:stretch>
                <a:fillRect l="-23989" t="0" r="-23989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74190" cy="2425700"/>
            </a:xfrm>
            <a:custGeom>
              <a:avLst/>
              <a:gdLst/>
              <a:ahLst/>
              <a:cxnLst/>
              <a:rect r="r" b="b" t="t" l="l"/>
              <a:pathLst>
                <a:path h="2425700" w="1774190">
                  <a:moveTo>
                    <a:pt x="1774190" y="2425700"/>
                  </a:moveTo>
                  <a:lnTo>
                    <a:pt x="0" y="2425700"/>
                  </a:lnTo>
                  <a:lnTo>
                    <a:pt x="0" y="0"/>
                  </a:lnTo>
                  <a:lnTo>
                    <a:pt x="1774190" y="0"/>
                  </a:lnTo>
                  <a:lnTo>
                    <a:pt x="1774190" y="2425700"/>
                  </a:lnTo>
                  <a:close/>
                </a:path>
              </a:pathLst>
            </a:custGeom>
            <a:blipFill>
              <a:blip r:embed="rId4"/>
              <a:stretch>
                <a:fillRect l="0" t="-17" r="0" b="-17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-306448">
            <a:off x="10601798" y="6205825"/>
            <a:ext cx="4661915" cy="320507"/>
          </a:xfrm>
          <a:custGeom>
            <a:avLst/>
            <a:gdLst/>
            <a:ahLst/>
            <a:cxnLst/>
            <a:rect r="r" b="b" t="t" l="l"/>
            <a:pathLst>
              <a:path h="320507" w="4661915">
                <a:moveTo>
                  <a:pt x="0" y="0"/>
                </a:moveTo>
                <a:lnTo>
                  <a:pt x="4661915" y="0"/>
                </a:lnTo>
                <a:lnTo>
                  <a:pt x="4661915" y="320506"/>
                </a:lnTo>
                <a:lnTo>
                  <a:pt x="0" y="3205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33779" y="219644"/>
            <a:ext cx="4578088" cy="1241806"/>
          </a:xfrm>
          <a:custGeom>
            <a:avLst/>
            <a:gdLst/>
            <a:ahLst/>
            <a:cxnLst/>
            <a:rect r="r" b="b" t="t" l="l"/>
            <a:pathLst>
              <a:path h="1241806" w="4578088">
                <a:moveTo>
                  <a:pt x="0" y="0"/>
                </a:moveTo>
                <a:lnTo>
                  <a:pt x="4578089" y="0"/>
                </a:lnTo>
                <a:lnTo>
                  <a:pt x="4578089" y="1241807"/>
                </a:lnTo>
                <a:lnTo>
                  <a:pt x="0" y="12418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8036364">
            <a:off x="-300068" y="6765389"/>
            <a:ext cx="4746287" cy="2249542"/>
          </a:xfrm>
          <a:custGeom>
            <a:avLst/>
            <a:gdLst/>
            <a:ahLst/>
            <a:cxnLst/>
            <a:rect r="r" b="b" t="t" l="l"/>
            <a:pathLst>
              <a:path h="2249542" w="4746287">
                <a:moveTo>
                  <a:pt x="0" y="0"/>
                </a:moveTo>
                <a:lnTo>
                  <a:pt x="4746287" y="0"/>
                </a:lnTo>
                <a:lnTo>
                  <a:pt x="4746287" y="2249543"/>
                </a:lnTo>
                <a:lnTo>
                  <a:pt x="0" y="2249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600122" y="3900747"/>
            <a:ext cx="6665266" cy="695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86"/>
              </a:lnSpc>
              <a:spcBef>
                <a:spcPct val="0"/>
              </a:spcBef>
            </a:pPr>
            <a:r>
              <a:rPr lang="en-US" sz="4133">
                <a:solidFill>
                  <a:srgbClr val="090000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Le saint 2.0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4395842"/>
            <a:ext cx="7561404" cy="1809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23"/>
              </a:lnSpc>
              <a:spcBef>
                <a:spcPct val="0"/>
              </a:spcBef>
            </a:pPr>
            <a:r>
              <a:rPr lang="en-US" b="true" sz="10588">
                <a:solidFill>
                  <a:srgbClr val="090000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CARLO ACUTIS</a:t>
            </a:r>
          </a:p>
        </p:txBody>
      </p:sp>
      <p:sp>
        <p:nvSpPr>
          <p:cNvPr name="TextBox 11" id="11"/>
          <p:cNvSpPr txBox="true"/>
          <p:nvPr/>
        </p:nvSpPr>
        <p:spPr>
          <a:xfrm rot="-359189">
            <a:off x="9603440" y="9095501"/>
            <a:ext cx="3373636" cy="297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b="true" sz="1800" i="true">
                <a:solidFill>
                  <a:srgbClr val="09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Photo : </a:t>
            </a:r>
            <a:r>
              <a:rPr lang="en-US" b="true" sz="1800" i="true" u="sng">
                <a:solidFill>
                  <a:srgbClr val="09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  <a:hlinkClick r:id="rId10" tooltip="http://www.carloacutis.com/fr/association/"/>
              </a:rPr>
              <a:t>carloacutis.com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D790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155634">
            <a:off x="-549706" y="-261740"/>
            <a:ext cx="8918450" cy="11320187"/>
            <a:chOff x="0" y="0"/>
            <a:chExt cx="3536950" cy="44894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898650"/>
              <a:ext cx="3530600" cy="2590800"/>
            </a:xfrm>
            <a:custGeom>
              <a:avLst/>
              <a:gdLst/>
              <a:ahLst/>
              <a:cxnLst/>
              <a:rect r="r" b="b" t="t" l="l"/>
              <a:pathLst>
                <a:path h="2590800" w="3530600">
                  <a:moveTo>
                    <a:pt x="3530600" y="0"/>
                  </a:moveTo>
                  <a:lnTo>
                    <a:pt x="3530600" y="217170"/>
                  </a:lnTo>
                  <a:lnTo>
                    <a:pt x="3530600" y="717550"/>
                  </a:lnTo>
                  <a:lnTo>
                    <a:pt x="3530600" y="2235200"/>
                  </a:lnTo>
                  <a:lnTo>
                    <a:pt x="3530600" y="2546350"/>
                  </a:lnTo>
                  <a:lnTo>
                    <a:pt x="3530600" y="2590800"/>
                  </a:lnTo>
                  <a:lnTo>
                    <a:pt x="0" y="2590800"/>
                  </a:lnTo>
                  <a:lnTo>
                    <a:pt x="0" y="2533650"/>
                  </a:lnTo>
                  <a:lnTo>
                    <a:pt x="0" y="2235200"/>
                  </a:lnTo>
                  <a:lnTo>
                    <a:pt x="0" y="717550"/>
                  </a:lnTo>
                  <a:lnTo>
                    <a:pt x="0" y="217170"/>
                  </a:lnTo>
                  <a:lnTo>
                    <a:pt x="0" y="0"/>
                  </a:lnTo>
                  <a:lnTo>
                    <a:pt x="3530600" y="0"/>
                  </a:lnTo>
                  <a:close/>
                </a:path>
              </a:pathLst>
            </a:custGeom>
            <a:blipFill>
              <a:blip r:embed="rId2"/>
              <a:stretch>
                <a:fillRect l="-3104" t="0" r="-3104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36950" cy="2305050"/>
            </a:xfrm>
            <a:custGeom>
              <a:avLst/>
              <a:gdLst/>
              <a:ahLst/>
              <a:cxnLst/>
              <a:rect r="r" b="b" t="t" l="l"/>
              <a:pathLst>
                <a:path h="2305050" w="3536950">
                  <a:moveTo>
                    <a:pt x="3530600" y="2025650"/>
                  </a:moveTo>
                  <a:cubicBezTo>
                    <a:pt x="3530600" y="2025650"/>
                    <a:pt x="3517900" y="2025650"/>
                    <a:pt x="3479800" y="2038350"/>
                  </a:cubicBezTo>
                  <a:cubicBezTo>
                    <a:pt x="3441700" y="2051050"/>
                    <a:pt x="3390900" y="2012950"/>
                    <a:pt x="3340100" y="2000250"/>
                  </a:cubicBezTo>
                  <a:cubicBezTo>
                    <a:pt x="3289300" y="1987550"/>
                    <a:pt x="3149600" y="2012950"/>
                    <a:pt x="3149600" y="2012950"/>
                  </a:cubicBezTo>
                  <a:lnTo>
                    <a:pt x="2908300" y="2038350"/>
                  </a:lnTo>
                  <a:cubicBezTo>
                    <a:pt x="2908300" y="2038350"/>
                    <a:pt x="2578100" y="2152650"/>
                    <a:pt x="2540000" y="2178050"/>
                  </a:cubicBezTo>
                  <a:cubicBezTo>
                    <a:pt x="2501900" y="2203450"/>
                    <a:pt x="2336800" y="2190750"/>
                    <a:pt x="2336800" y="2190750"/>
                  </a:cubicBezTo>
                  <a:lnTo>
                    <a:pt x="2108200" y="2190750"/>
                  </a:lnTo>
                  <a:cubicBezTo>
                    <a:pt x="2108200" y="2190750"/>
                    <a:pt x="1981200" y="2216150"/>
                    <a:pt x="1943100" y="2216150"/>
                  </a:cubicBezTo>
                  <a:cubicBezTo>
                    <a:pt x="1905000" y="2216150"/>
                    <a:pt x="1828800" y="2216150"/>
                    <a:pt x="1828800" y="2216150"/>
                  </a:cubicBezTo>
                  <a:cubicBezTo>
                    <a:pt x="1778000" y="2203450"/>
                    <a:pt x="1600200" y="2279650"/>
                    <a:pt x="1600200" y="2279650"/>
                  </a:cubicBezTo>
                  <a:cubicBezTo>
                    <a:pt x="1536700" y="2305050"/>
                    <a:pt x="1308100" y="2228850"/>
                    <a:pt x="1308100" y="2228850"/>
                  </a:cubicBezTo>
                  <a:cubicBezTo>
                    <a:pt x="1270000" y="2241550"/>
                    <a:pt x="1079500" y="2190750"/>
                    <a:pt x="1079500" y="2190750"/>
                  </a:cubicBezTo>
                  <a:cubicBezTo>
                    <a:pt x="1079500" y="2190750"/>
                    <a:pt x="876300" y="2139950"/>
                    <a:pt x="838200" y="2139950"/>
                  </a:cubicBezTo>
                  <a:cubicBezTo>
                    <a:pt x="800100" y="2139950"/>
                    <a:pt x="723900" y="2089150"/>
                    <a:pt x="723900" y="2089150"/>
                  </a:cubicBezTo>
                  <a:lnTo>
                    <a:pt x="622300" y="2063750"/>
                  </a:lnTo>
                  <a:cubicBezTo>
                    <a:pt x="571500" y="2101850"/>
                    <a:pt x="431800" y="2063750"/>
                    <a:pt x="431800" y="2063750"/>
                  </a:cubicBezTo>
                  <a:cubicBezTo>
                    <a:pt x="342900" y="2101850"/>
                    <a:pt x="355600" y="2076450"/>
                    <a:pt x="355600" y="2076450"/>
                  </a:cubicBezTo>
                  <a:lnTo>
                    <a:pt x="317500" y="2076450"/>
                  </a:lnTo>
                  <a:cubicBezTo>
                    <a:pt x="317500" y="2076450"/>
                    <a:pt x="203200" y="2089150"/>
                    <a:pt x="165100" y="2076450"/>
                  </a:cubicBezTo>
                  <a:cubicBezTo>
                    <a:pt x="127000" y="2063750"/>
                    <a:pt x="12700" y="2063750"/>
                    <a:pt x="12700" y="2063750"/>
                  </a:cubicBezTo>
                  <a:lnTo>
                    <a:pt x="0" y="2038350"/>
                  </a:lnTo>
                  <a:lnTo>
                    <a:pt x="0" y="0"/>
                  </a:lnTo>
                  <a:lnTo>
                    <a:pt x="3536950" y="0"/>
                  </a:lnTo>
                  <a:lnTo>
                    <a:pt x="3530600" y="202565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91758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1962150"/>
              <a:ext cx="3530600" cy="368300"/>
            </a:xfrm>
            <a:custGeom>
              <a:avLst/>
              <a:gdLst/>
              <a:ahLst/>
              <a:cxnLst/>
              <a:rect r="r" b="b" t="t" l="l"/>
              <a:pathLst>
                <a:path h="368300" w="3530600">
                  <a:moveTo>
                    <a:pt x="3530600" y="368300"/>
                  </a:moveTo>
                  <a:lnTo>
                    <a:pt x="0" y="368300"/>
                  </a:lnTo>
                  <a:lnTo>
                    <a:pt x="0" y="0"/>
                  </a:lnTo>
                  <a:lnTo>
                    <a:pt x="3530600" y="0"/>
                  </a:lnTo>
                  <a:lnTo>
                    <a:pt x="3530600" y="36830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86931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467172">
            <a:off x="7719891" y="8477496"/>
            <a:ext cx="2205058" cy="961631"/>
          </a:xfrm>
          <a:custGeom>
            <a:avLst/>
            <a:gdLst/>
            <a:ahLst/>
            <a:cxnLst/>
            <a:rect r="r" b="b" t="t" l="l"/>
            <a:pathLst>
              <a:path h="961631" w="2205058">
                <a:moveTo>
                  <a:pt x="0" y="0"/>
                </a:moveTo>
                <a:lnTo>
                  <a:pt x="2205058" y="0"/>
                </a:lnTo>
                <a:lnTo>
                  <a:pt x="2205058" y="961631"/>
                </a:lnTo>
                <a:lnTo>
                  <a:pt x="0" y="9616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67172">
            <a:off x="7737642" y="396184"/>
            <a:ext cx="2812716" cy="1265033"/>
          </a:xfrm>
          <a:custGeom>
            <a:avLst/>
            <a:gdLst/>
            <a:ahLst/>
            <a:cxnLst/>
            <a:rect r="r" b="b" t="t" l="l"/>
            <a:pathLst>
              <a:path h="1265033" w="2812716">
                <a:moveTo>
                  <a:pt x="0" y="0"/>
                </a:moveTo>
                <a:lnTo>
                  <a:pt x="2812716" y="0"/>
                </a:lnTo>
                <a:lnTo>
                  <a:pt x="2812716" y="1265032"/>
                </a:lnTo>
                <a:lnTo>
                  <a:pt x="0" y="12650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83407">
            <a:off x="6548446" y="-10271"/>
            <a:ext cx="12856025" cy="10314234"/>
          </a:xfrm>
          <a:custGeom>
            <a:avLst/>
            <a:gdLst/>
            <a:ahLst/>
            <a:cxnLst/>
            <a:rect r="r" b="b" t="t" l="l"/>
            <a:pathLst>
              <a:path h="10314234" w="12856025">
                <a:moveTo>
                  <a:pt x="0" y="0"/>
                </a:moveTo>
                <a:lnTo>
                  <a:pt x="12856025" y="0"/>
                </a:lnTo>
                <a:lnTo>
                  <a:pt x="12856025" y="10314234"/>
                </a:lnTo>
                <a:lnTo>
                  <a:pt x="0" y="103142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73" t="0" r="-1373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275593">
            <a:off x="11184103" y="5245143"/>
            <a:ext cx="5119299" cy="2595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2"/>
              </a:lnSpc>
            </a:pPr>
            <a:r>
              <a:rPr lang="en-US" sz="4103">
                <a:solidFill>
                  <a:srgbClr val="090000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“</a:t>
            </a:r>
            <a:r>
              <a:rPr lang="en-US" b="true" sz="4103">
                <a:solidFill>
                  <a:srgbClr val="CD790A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Nous sommes tous nés comme des originaux</a:t>
            </a:r>
            <a:r>
              <a:rPr lang="en-US" sz="4103">
                <a:solidFill>
                  <a:srgbClr val="090000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, mais beaucoup d’entre nous meure comme des photocopies.”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1965204" y="4694539"/>
            <a:ext cx="3657600" cy="320040"/>
          </a:xfrm>
          <a:custGeom>
            <a:avLst/>
            <a:gdLst/>
            <a:ahLst/>
            <a:cxnLst/>
            <a:rect r="r" b="b" t="t" l="l"/>
            <a:pathLst>
              <a:path h="320040" w="3657600">
                <a:moveTo>
                  <a:pt x="0" y="0"/>
                </a:moveTo>
                <a:lnTo>
                  <a:pt x="3657600" y="0"/>
                </a:lnTo>
                <a:lnTo>
                  <a:pt x="3657600" y="320040"/>
                </a:lnTo>
                <a:lnTo>
                  <a:pt x="0" y="320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222615" y="691678"/>
            <a:ext cx="2036685" cy="2025576"/>
          </a:xfrm>
          <a:custGeom>
            <a:avLst/>
            <a:gdLst/>
            <a:ahLst/>
            <a:cxnLst/>
            <a:rect r="r" b="b" t="t" l="l"/>
            <a:pathLst>
              <a:path h="2025576" w="2036685">
                <a:moveTo>
                  <a:pt x="0" y="0"/>
                </a:moveTo>
                <a:lnTo>
                  <a:pt x="2036685" y="0"/>
                </a:lnTo>
                <a:lnTo>
                  <a:pt x="2036685" y="2025576"/>
                </a:lnTo>
                <a:lnTo>
                  <a:pt x="0" y="2025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-275593">
            <a:off x="10019724" y="3113041"/>
            <a:ext cx="7538645" cy="1066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76"/>
              </a:lnSpc>
              <a:spcBef>
                <a:spcPct val="0"/>
              </a:spcBef>
            </a:pPr>
            <a:r>
              <a:rPr lang="en-US" b="true" sz="6197">
                <a:solidFill>
                  <a:srgbClr val="090000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La mode des photocopies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383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155634">
            <a:off x="-549706" y="-261740"/>
            <a:ext cx="8918450" cy="11320187"/>
            <a:chOff x="0" y="0"/>
            <a:chExt cx="3536950" cy="44894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898650"/>
              <a:ext cx="3530600" cy="2590800"/>
            </a:xfrm>
            <a:custGeom>
              <a:avLst/>
              <a:gdLst/>
              <a:ahLst/>
              <a:cxnLst/>
              <a:rect r="r" b="b" t="t" l="l"/>
              <a:pathLst>
                <a:path h="2590800" w="3530600">
                  <a:moveTo>
                    <a:pt x="3530600" y="0"/>
                  </a:moveTo>
                  <a:lnTo>
                    <a:pt x="3530600" y="217170"/>
                  </a:lnTo>
                  <a:lnTo>
                    <a:pt x="3530600" y="717550"/>
                  </a:lnTo>
                  <a:lnTo>
                    <a:pt x="3530600" y="2235200"/>
                  </a:lnTo>
                  <a:lnTo>
                    <a:pt x="3530600" y="2546350"/>
                  </a:lnTo>
                  <a:lnTo>
                    <a:pt x="3530600" y="2590800"/>
                  </a:lnTo>
                  <a:lnTo>
                    <a:pt x="0" y="2590800"/>
                  </a:lnTo>
                  <a:lnTo>
                    <a:pt x="0" y="2533650"/>
                  </a:lnTo>
                  <a:lnTo>
                    <a:pt x="0" y="2235200"/>
                  </a:lnTo>
                  <a:lnTo>
                    <a:pt x="0" y="717550"/>
                  </a:lnTo>
                  <a:lnTo>
                    <a:pt x="0" y="217170"/>
                  </a:lnTo>
                  <a:lnTo>
                    <a:pt x="0" y="0"/>
                  </a:lnTo>
                  <a:lnTo>
                    <a:pt x="3530600" y="0"/>
                  </a:lnTo>
                  <a:close/>
                </a:path>
              </a:pathLst>
            </a:custGeom>
            <a:blipFill>
              <a:blip r:embed="rId2"/>
              <a:stretch>
                <a:fillRect l="0" t="-82807" r="0" b="-20863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36950" cy="2305050"/>
            </a:xfrm>
            <a:custGeom>
              <a:avLst/>
              <a:gdLst/>
              <a:ahLst/>
              <a:cxnLst/>
              <a:rect r="r" b="b" t="t" l="l"/>
              <a:pathLst>
                <a:path h="2305050" w="3536950">
                  <a:moveTo>
                    <a:pt x="3530600" y="2025650"/>
                  </a:moveTo>
                  <a:cubicBezTo>
                    <a:pt x="3530600" y="2025650"/>
                    <a:pt x="3517900" y="2025650"/>
                    <a:pt x="3479800" y="2038350"/>
                  </a:cubicBezTo>
                  <a:cubicBezTo>
                    <a:pt x="3441700" y="2051050"/>
                    <a:pt x="3390900" y="2012950"/>
                    <a:pt x="3340100" y="2000250"/>
                  </a:cubicBezTo>
                  <a:cubicBezTo>
                    <a:pt x="3289300" y="1987550"/>
                    <a:pt x="3149600" y="2012950"/>
                    <a:pt x="3149600" y="2012950"/>
                  </a:cubicBezTo>
                  <a:lnTo>
                    <a:pt x="2908300" y="2038350"/>
                  </a:lnTo>
                  <a:cubicBezTo>
                    <a:pt x="2908300" y="2038350"/>
                    <a:pt x="2578100" y="2152650"/>
                    <a:pt x="2540000" y="2178050"/>
                  </a:cubicBezTo>
                  <a:cubicBezTo>
                    <a:pt x="2501900" y="2203450"/>
                    <a:pt x="2336800" y="2190750"/>
                    <a:pt x="2336800" y="2190750"/>
                  </a:cubicBezTo>
                  <a:lnTo>
                    <a:pt x="2108200" y="2190750"/>
                  </a:lnTo>
                  <a:cubicBezTo>
                    <a:pt x="2108200" y="2190750"/>
                    <a:pt x="1981200" y="2216150"/>
                    <a:pt x="1943100" y="2216150"/>
                  </a:cubicBezTo>
                  <a:cubicBezTo>
                    <a:pt x="1905000" y="2216150"/>
                    <a:pt x="1828800" y="2216150"/>
                    <a:pt x="1828800" y="2216150"/>
                  </a:cubicBezTo>
                  <a:cubicBezTo>
                    <a:pt x="1778000" y="2203450"/>
                    <a:pt x="1600200" y="2279650"/>
                    <a:pt x="1600200" y="2279650"/>
                  </a:cubicBezTo>
                  <a:cubicBezTo>
                    <a:pt x="1536700" y="2305050"/>
                    <a:pt x="1308100" y="2228850"/>
                    <a:pt x="1308100" y="2228850"/>
                  </a:cubicBezTo>
                  <a:cubicBezTo>
                    <a:pt x="1270000" y="2241550"/>
                    <a:pt x="1079500" y="2190750"/>
                    <a:pt x="1079500" y="2190750"/>
                  </a:cubicBezTo>
                  <a:cubicBezTo>
                    <a:pt x="1079500" y="2190750"/>
                    <a:pt x="876300" y="2139950"/>
                    <a:pt x="838200" y="2139950"/>
                  </a:cubicBezTo>
                  <a:cubicBezTo>
                    <a:pt x="800100" y="2139950"/>
                    <a:pt x="723900" y="2089150"/>
                    <a:pt x="723900" y="2089150"/>
                  </a:cubicBezTo>
                  <a:lnTo>
                    <a:pt x="622300" y="2063750"/>
                  </a:lnTo>
                  <a:cubicBezTo>
                    <a:pt x="571500" y="2101850"/>
                    <a:pt x="431800" y="2063750"/>
                    <a:pt x="431800" y="2063750"/>
                  </a:cubicBezTo>
                  <a:cubicBezTo>
                    <a:pt x="342900" y="2101850"/>
                    <a:pt x="355600" y="2076450"/>
                    <a:pt x="355600" y="2076450"/>
                  </a:cubicBezTo>
                  <a:lnTo>
                    <a:pt x="317500" y="2076450"/>
                  </a:lnTo>
                  <a:cubicBezTo>
                    <a:pt x="317500" y="2076450"/>
                    <a:pt x="203200" y="2089150"/>
                    <a:pt x="165100" y="2076450"/>
                  </a:cubicBezTo>
                  <a:cubicBezTo>
                    <a:pt x="127000" y="2063750"/>
                    <a:pt x="12700" y="2063750"/>
                    <a:pt x="12700" y="2063750"/>
                  </a:cubicBezTo>
                  <a:lnTo>
                    <a:pt x="0" y="2038350"/>
                  </a:lnTo>
                  <a:lnTo>
                    <a:pt x="0" y="0"/>
                  </a:lnTo>
                  <a:lnTo>
                    <a:pt x="3536950" y="0"/>
                  </a:lnTo>
                  <a:lnTo>
                    <a:pt x="3530600" y="2025650"/>
                  </a:lnTo>
                  <a:close/>
                </a:path>
              </a:pathLst>
            </a:custGeom>
            <a:blipFill>
              <a:blip r:embed="rId2"/>
              <a:stretch>
                <a:fillRect l="0" t="-11230" r="0" b="-12013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1962150"/>
              <a:ext cx="3530600" cy="368300"/>
            </a:xfrm>
            <a:custGeom>
              <a:avLst/>
              <a:gdLst/>
              <a:ahLst/>
              <a:cxnLst/>
              <a:rect r="r" b="b" t="t" l="l"/>
              <a:pathLst>
                <a:path h="368300" w="3530600">
                  <a:moveTo>
                    <a:pt x="3530600" y="368300"/>
                  </a:moveTo>
                  <a:lnTo>
                    <a:pt x="0" y="368300"/>
                  </a:lnTo>
                  <a:lnTo>
                    <a:pt x="0" y="0"/>
                  </a:lnTo>
                  <a:lnTo>
                    <a:pt x="3530600" y="0"/>
                  </a:lnTo>
                  <a:lnTo>
                    <a:pt x="3530600" y="3683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86931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467172">
            <a:off x="7517804" y="7994533"/>
            <a:ext cx="2205058" cy="961631"/>
          </a:xfrm>
          <a:custGeom>
            <a:avLst/>
            <a:gdLst/>
            <a:ahLst/>
            <a:cxnLst/>
            <a:rect r="r" b="b" t="t" l="l"/>
            <a:pathLst>
              <a:path h="961631" w="2205058">
                <a:moveTo>
                  <a:pt x="0" y="0"/>
                </a:moveTo>
                <a:lnTo>
                  <a:pt x="2205057" y="0"/>
                </a:lnTo>
                <a:lnTo>
                  <a:pt x="2205057" y="961631"/>
                </a:lnTo>
                <a:lnTo>
                  <a:pt x="0" y="9616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67172">
            <a:off x="7213974" y="184698"/>
            <a:ext cx="2812716" cy="1265033"/>
          </a:xfrm>
          <a:custGeom>
            <a:avLst/>
            <a:gdLst/>
            <a:ahLst/>
            <a:cxnLst/>
            <a:rect r="r" b="b" t="t" l="l"/>
            <a:pathLst>
              <a:path h="1265033" w="2812716">
                <a:moveTo>
                  <a:pt x="0" y="0"/>
                </a:moveTo>
                <a:lnTo>
                  <a:pt x="2812716" y="0"/>
                </a:lnTo>
                <a:lnTo>
                  <a:pt x="2812716" y="1265033"/>
                </a:lnTo>
                <a:lnTo>
                  <a:pt x="0" y="12650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83407">
            <a:off x="6847315" y="100022"/>
            <a:ext cx="11996784" cy="10596665"/>
          </a:xfrm>
          <a:custGeom>
            <a:avLst/>
            <a:gdLst/>
            <a:ahLst/>
            <a:cxnLst/>
            <a:rect r="r" b="b" t="t" l="l"/>
            <a:pathLst>
              <a:path h="10596665" w="11996784">
                <a:moveTo>
                  <a:pt x="0" y="0"/>
                </a:moveTo>
                <a:lnTo>
                  <a:pt x="11996784" y="0"/>
                </a:lnTo>
                <a:lnTo>
                  <a:pt x="11996784" y="10596664"/>
                </a:lnTo>
                <a:lnTo>
                  <a:pt x="0" y="105966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657" t="-1939" r="-7657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275593">
            <a:off x="9843450" y="5540633"/>
            <a:ext cx="7950164" cy="4138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2"/>
              </a:lnSpc>
            </a:pPr>
            <a:r>
              <a:rPr lang="en-US" sz="4103">
                <a:solidFill>
                  <a:srgbClr val="090000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“Vu l’importance de la foi dans la vie de Carlo, Il était normal qu’il en parle... Peu à peu, j’ai commencé à prendre au sérieux les conseils qu’il me donnait et ses petits leçons  de catéchisme qu’il me disait sur un coin de table. </a:t>
            </a:r>
            <a:r>
              <a:rPr lang="en-US" sz="4103" b="true">
                <a:solidFill>
                  <a:srgbClr val="01609B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Jusqu’au jour où j’ai demandé le Baptême.</a:t>
            </a:r>
            <a:r>
              <a:rPr lang="en-US" sz="4103">
                <a:solidFill>
                  <a:srgbClr val="090000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”</a:t>
            </a:r>
          </a:p>
          <a:p>
            <a:pPr algn="ctr">
              <a:lnSpc>
                <a:spcPts val="4062"/>
              </a:lnSpc>
            </a:pPr>
            <a:r>
              <a:rPr lang="en-US" b="true" sz="4103">
                <a:solidFill>
                  <a:srgbClr val="090000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Rajesh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1965204" y="4694539"/>
            <a:ext cx="3657600" cy="320040"/>
          </a:xfrm>
          <a:custGeom>
            <a:avLst/>
            <a:gdLst/>
            <a:ahLst/>
            <a:cxnLst/>
            <a:rect r="r" b="b" t="t" l="l"/>
            <a:pathLst>
              <a:path h="320040" w="3657600">
                <a:moveTo>
                  <a:pt x="0" y="0"/>
                </a:moveTo>
                <a:lnTo>
                  <a:pt x="3657600" y="0"/>
                </a:lnTo>
                <a:lnTo>
                  <a:pt x="3657600" y="320040"/>
                </a:lnTo>
                <a:lnTo>
                  <a:pt x="0" y="3200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22804" y="340489"/>
            <a:ext cx="1957669" cy="2933836"/>
          </a:xfrm>
          <a:custGeom>
            <a:avLst/>
            <a:gdLst/>
            <a:ahLst/>
            <a:cxnLst/>
            <a:rect r="r" b="b" t="t" l="l"/>
            <a:pathLst>
              <a:path h="2933836" w="1957669">
                <a:moveTo>
                  <a:pt x="0" y="0"/>
                </a:moveTo>
                <a:lnTo>
                  <a:pt x="1957669" y="0"/>
                </a:lnTo>
                <a:lnTo>
                  <a:pt x="1957669" y="2933836"/>
                </a:lnTo>
                <a:lnTo>
                  <a:pt x="0" y="29338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223253">
            <a:off x="9665857" y="2064088"/>
            <a:ext cx="3320850" cy="1573945"/>
          </a:xfrm>
          <a:custGeom>
            <a:avLst/>
            <a:gdLst/>
            <a:ahLst/>
            <a:cxnLst/>
            <a:rect r="r" b="b" t="t" l="l"/>
            <a:pathLst>
              <a:path h="1573945" w="3320850">
                <a:moveTo>
                  <a:pt x="0" y="0"/>
                </a:moveTo>
                <a:lnTo>
                  <a:pt x="3320850" y="0"/>
                </a:lnTo>
                <a:lnTo>
                  <a:pt x="3320850" y="1573945"/>
                </a:lnTo>
                <a:lnTo>
                  <a:pt x="0" y="1573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-275593">
            <a:off x="10019724" y="3113041"/>
            <a:ext cx="7538645" cy="1066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76"/>
              </a:lnSpc>
              <a:spcBef>
                <a:spcPct val="0"/>
              </a:spcBef>
            </a:pPr>
            <a:r>
              <a:rPr lang="en-US" b="true" sz="6197">
                <a:solidFill>
                  <a:srgbClr val="090000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Une foi XXL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7773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4307" y="-30734"/>
            <a:ext cx="9624091" cy="10578468"/>
            <a:chOff x="0" y="0"/>
            <a:chExt cx="12832121" cy="1410462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5924" t="0" r="15924" b="0"/>
            <a:stretch>
              <a:fillRect/>
            </a:stretch>
          </p:blipFill>
          <p:spPr>
            <a:xfrm flipH="false" flipV="false">
              <a:off x="0" y="0"/>
              <a:ext cx="12832121" cy="14104624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5400000">
            <a:off x="7177622" y="867644"/>
            <a:ext cx="12413183" cy="9692627"/>
          </a:xfrm>
          <a:custGeom>
            <a:avLst/>
            <a:gdLst/>
            <a:ahLst/>
            <a:cxnLst/>
            <a:rect r="r" b="b" t="t" l="l"/>
            <a:pathLst>
              <a:path h="9692627" w="12413183">
                <a:moveTo>
                  <a:pt x="0" y="0"/>
                </a:moveTo>
                <a:lnTo>
                  <a:pt x="12413183" y="0"/>
                </a:lnTo>
                <a:lnTo>
                  <a:pt x="12413183" y="9692627"/>
                </a:lnTo>
                <a:lnTo>
                  <a:pt x="0" y="96926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176197">
            <a:off x="8510035" y="8344694"/>
            <a:ext cx="2163908" cy="1888116"/>
          </a:xfrm>
          <a:custGeom>
            <a:avLst/>
            <a:gdLst/>
            <a:ahLst/>
            <a:cxnLst/>
            <a:rect r="r" b="b" t="t" l="l"/>
            <a:pathLst>
              <a:path h="1888116" w="2163908">
                <a:moveTo>
                  <a:pt x="0" y="0"/>
                </a:moveTo>
                <a:lnTo>
                  <a:pt x="2163908" y="0"/>
                </a:lnTo>
                <a:lnTo>
                  <a:pt x="2163908" y="1888116"/>
                </a:lnTo>
                <a:lnTo>
                  <a:pt x="0" y="1888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356424" y="180975"/>
            <a:ext cx="2226721" cy="1226254"/>
          </a:xfrm>
          <a:custGeom>
            <a:avLst/>
            <a:gdLst/>
            <a:ahLst/>
            <a:cxnLst/>
            <a:rect r="r" b="b" t="t" l="l"/>
            <a:pathLst>
              <a:path h="1226254" w="2226721">
                <a:moveTo>
                  <a:pt x="0" y="0"/>
                </a:moveTo>
                <a:lnTo>
                  <a:pt x="2226721" y="0"/>
                </a:lnTo>
                <a:lnTo>
                  <a:pt x="2226721" y="1226254"/>
                </a:lnTo>
                <a:lnTo>
                  <a:pt x="0" y="12262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709577" y="3447922"/>
            <a:ext cx="3349273" cy="820572"/>
          </a:xfrm>
          <a:custGeom>
            <a:avLst/>
            <a:gdLst/>
            <a:ahLst/>
            <a:cxnLst/>
            <a:rect r="r" b="b" t="t" l="l"/>
            <a:pathLst>
              <a:path h="820572" w="3349273">
                <a:moveTo>
                  <a:pt x="0" y="0"/>
                </a:moveTo>
                <a:lnTo>
                  <a:pt x="3349273" y="0"/>
                </a:lnTo>
                <a:lnTo>
                  <a:pt x="3349273" y="820572"/>
                </a:lnTo>
                <a:lnTo>
                  <a:pt x="0" y="8205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-380312">
            <a:off x="11034161" y="1412362"/>
            <a:ext cx="5180387" cy="2166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76"/>
              </a:lnSpc>
              <a:spcBef>
                <a:spcPct val="0"/>
              </a:spcBef>
            </a:pPr>
            <a:r>
              <a:rPr lang="en-US" b="true" sz="6197">
                <a:solidFill>
                  <a:srgbClr val="090000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L’Eucharistie, son projet de vie</a:t>
            </a:r>
          </a:p>
        </p:txBody>
      </p:sp>
      <p:sp>
        <p:nvSpPr>
          <p:cNvPr name="TextBox 9" id="9"/>
          <p:cNvSpPr txBox="true"/>
          <p:nvPr/>
        </p:nvSpPr>
        <p:spPr>
          <a:xfrm rot="-380312">
            <a:off x="11413789" y="4520387"/>
            <a:ext cx="5167479" cy="1566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2"/>
              </a:lnSpc>
            </a:pPr>
            <a:r>
              <a:rPr lang="en-US" b="true" sz="4103">
                <a:solidFill>
                  <a:srgbClr val="A77736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“L’Eucharistie, c’est mon autoroute pour aller au ciel.”</a:t>
            </a:r>
          </a:p>
        </p:txBody>
      </p:sp>
      <p:sp>
        <p:nvSpPr>
          <p:cNvPr name="TextBox 10" id="10"/>
          <p:cNvSpPr txBox="true"/>
          <p:nvPr/>
        </p:nvSpPr>
        <p:spPr>
          <a:xfrm rot="-380312">
            <a:off x="11846027" y="6394434"/>
            <a:ext cx="5167479" cy="2586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2"/>
              </a:lnSpc>
            </a:pPr>
            <a:r>
              <a:rPr lang="en-US" sz="4103">
                <a:solidFill>
                  <a:srgbClr val="090000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“Je m’aperçois que plus j’aime Jésus, moins je me distrais, et maintenant, je veux l’aimer complètement.”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4282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4307" y="-30734"/>
            <a:ext cx="9624091" cy="10578468"/>
            <a:chOff x="0" y="0"/>
            <a:chExt cx="12832121" cy="1410462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0" r="0" b="17562"/>
            <a:stretch>
              <a:fillRect/>
            </a:stretch>
          </p:blipFill>
          <p:spPr>
            <a:xfrm flipH="false" flipV="false">
              <a:off x="0" y="0"/>
              <a:ext cx="12832121" cy="14104624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5400000">
            <a:off x="7515775" y="1317821"/>
            <a:ext cx="12306205" cy="9609095"/>
          </a:xfrm>
          <a:custGeom>
            <a:avLst/>
            <a:gdLst/>
            <a:ahLst/>
            <a:cxnLst/>
            <a:rect r="r" b="b" t="t" l="l"/>
            <a:pathLst>
              <a:path h="9609095" w="12306205">
                <a:moveTo>
                  <a:pt x="0" y="0"/>
                </a:moveTo>
                <a:lnTo>
                  <a:pt x="12306205" y="0"/>
                </a:lnTo>
                <a:lnTo>
                  <a:pt x="12306205" y="9609096"/>
                </a:lnTo>
                <a:lnTo>
                  <a:pt x="0" y="9609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true" flipV="false" rot="-549875">
            <a:off x="8958164" y="1289585"/>
            <a:ext cx="3392210" cy="1450170"/>
          </a:xfrm>
          <a:custGeom>
            <a:avLst/>
            <a:gdLst/>
            <a:ahLst/>
            <a:cxnLst/>
            <a:rect r="r" b="b" t="t" l="l"/>
            <a:pathLst>
              <a:path h="1450170" w="3392210">
                <a:moveTo>
                  <a:pt x="3392210" y="0"/>
                </a:moveTo>
                <a:lnTo>
                  <a:pt x="0" y="0"/>
                </a:lnTo>
                <a:lnTo>
                  <a:pt x="0" y="1450170"/>
                </a:lnTo>
                <a:lnTo>
                  <a:pt x="3392210" y="1450170"/>
                </a:lnTo>
                <a:lnTo>
                  <a:pt x="33922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76197">
            <a:off x="8510035" y="8344694"/>
            <a:ext cx="2163908" cy="1888116"/>
          </a:xfrm>
          <a:custGeom>
            <a:avLst/>
            <a:gdLst/>
            <a:ahLst/>
            <a:cxnLst/>
            <a:rect r="r" b="b" t="t" l="l"/>
            <a:pathLst>
              <a:path h="1888116" w="2163908">
                <a:moveTo>
                  <a:pt x="0" y="0"/>
                </a:moveTo>
                <a:lnTo>
                  <a:pt x="2163908" y="0"/>
                </a:lnTo>
                <a:lnTo>
                  <a:pt x="2163908" y="1888116"/>
                </a:lnTo>
                <a:lnTo>
                  <a:pt x="0" y="18881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56424" y="180975"/>
            <a:ext cx="2226721" cy="1226254"/>
          </a:xfrm>
          <a:custGeom>
            <a:avLst/>
            <a:gdLst/>
            <a:ahLst/>
            <a:cxnLst/>
            <a:rect r="r" b="b" t="t" l="l"/>
            <a:pathLst>
              <a:path h="1226254" w="2226721">
                <a:moveTo>
                  <a:pt x="0" y="0"/>
                </a:moveTo>
                <a:lnTo>
                  <a:pt x="2226721" y="0"/>
                </a:lnTo>
                <a:lnTo>
                  <a:pt x="2226721" y="1226254"/>
                </a:lnTo>
                <a:lnTo>
                  <a:pt x="0" y="12262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994241" y="3158144"/>
            <a:ext cx="3349273" cy="820572"/>
          </a:xfrm>
          <a:custGeom>
            <a:avLst/>
            <a:gdLst/>
            <a:ahLst/>
            <a:cxnLst/>
            <a:rect r="r" b="b" t="t" l="l"/>
            <a:pathLst>
              <a:path h="820572" w="3349273">
                <a:moveTo>
                  <a:pt x="0" y="0"/>
                </a:moveTo>
                <a:lnTo>
                  <a:pt x="3349273" y="0"/>
                </a:lnTo>
                <a:lnTo>
                  <a:pt x="3349273" y="820572"/>
                </a:lnTo>
                <a:lnTo>
                  <a:pt x="0" y="8205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380312">
            <a:off x="9750802" y="2327957"/>
            <a:ext cx="8131056" cy="1012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6"/>
              </a:lnSpc>
              <a:spcBef>
                <a:spcPct val="0"/>
              </a:spcBef>
            </a:pPr>
            <a:r>
              <a:rPr lang="en-US" b="true" sz="5897">
                <a:solidFill>
                  <a:srgbClr val="090000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Les miracles Eucaristiques</a:t>
            </a:r>
          </a:p>
        </p:txBody>
      </p:sp>
      <p:sp>
        <p:nvSpPr>
          <p:cNvPr name="TextBox 10" id="10"/>
          <p:cNvSpPr txBox="true"/>
          <p:nvPr/>
        </p:nvSpPr>
        <p:spPr>
          <a:xfrm rot="-380312">
            <a:off x="10686161" y="4287280"/>
            <a:ext cx="6848513" cy="2073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2"/>
              </a:lnSpc>
            </a:pPr>
            <a:r>
              <a:rPr lang="en-US" sz="4103">
                <a:solidFill>
                  <a:srgbClr val="090000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Les miracles sont une preuve que l’amour de Jésus pour le monde est toujours vivant et n’a pas dit son dernier mot.</a:t>
            </a:r>
          </a:p>
        </p:txBody>
      </p:sp>
      <p:sp>
        <p:nvSpPr>
          <p:cNvPr name="TextBox 11" id="11"/>
          <p:cNvSpPr txBox="true"/>
          <p:nvPr/>
        </p:nvSpPr>
        <p:spPr>
          <a:xfrm rot="-380312">
            <a:off x="11003748" y="7042961"/>
            <a:ext cx="6848513" cy="1566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2"/>
              </a:lnSpc>
            </a:pPr>
            <a:r>
              <a:rPr lang="en-US" b="true" sz="4103">
                <a:solidFill>
                  <a:srgbClr val="B4282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“Entendons le cri de l’amour de Dieu qui résonne en chaque Célébration Eucharistique.”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160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4307" y="-30734"/>
            <a:ext cx="9624091" cy="10578468"/>
            <a:chOff x="0" y="0"/>
            <a:chExt cx="12832121" cy="1410462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8831" r="0" b="8831"/>
            <a:stretch>
              <a:fillRect/>
            </a:stretch>
          </p:blipFill>
          <p:spPr>
            <a:xfrm flipH="false" flipV="false">
              <a:off x="0" y="0"/>
              <a:ext cx="12832121" cy="14104624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5400000">
            <a:off x="6856729" y="-214272"/>
            <a:ext cx="14658813" cy="11446090"/>
          </a:xfrm>
          <a:custGeom>
            <a:avLst/>
            <a:gdLst/>
            <a:ahLst/>
            <a:cxnLst/>
            <a:rect r="r" b="b" t="t" l="l"/>
            <a:pathLst>
              <a:path h="11446090" w="14658813">
                <a:moveTo>
                  <a:pt x="0" y="0"/>
                </a:moveTo>
                <a:lnTo>
                  <a:pt x="14658813" y="0"/>
                </a:lnTo>
                <a:lnTo>
                  <a:pt x="14658813" y="11446089"/>
                </a:lnTo>
                <a:lnTo>
                  <a:pt x="0" y="1144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true" flipV="false" rot="-549875">
            <a:off x="7895884" y="1289585"/>
            <a:ext cx="3392210" cy="1450170"/>
          </a:xfrm>
          <a:custGeom>
            <a:avLst/>
            <a:gdLst/>
            <a:ahLst/>
            <a:cxnLst/>
            <a:rect r="r" b="b" t="t" l="l"/>
            <a:pathLst>
              <a:path h="1450170" w="3392210">
                <a:moveTo>
                  <a:pt x="3392210" y="0"/>
                </a:moveTo>
                <a:lnTo>
                  <a:pt x="0" y="0"/>
                </a:lnTo>
                <a:lnTo>
                  <a:pt x="0" y="1450170"/>
                </a:lnTo>
                <a:lnTo>
                  <a:pt x="3392210" y="1450170"/>
                </a:lnTo>
                <a:lnTo>
                  <a:pt x="33922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76197">
            <a:off x="8510035" y="8344694"/>
            <a:ext cx="2163908" cy="1888116"/>
          </a:xfrm>
          <a:custGeom>
            <a:avLst/>
            <a:gdLst/>
            <a:ahLst/>
            <a:cxnLst/>
            <a:rect r="r" b="b" t="t" l="l"/>
            <a:pathLst>
              <a:path h="1888116" w="2163908">
                <a:moveTo>
                  <a:pt x="0" y="0"/>
                </a:moveTo>
                <a:lnTo>
                  <a:pt x="2163908" y="0"/>
                </a:lnTo>
                <a:lnTo>
                  <a:pt x="2163908" y="1888116"/>
                </a:lnTo>
                <a:lnTo>
                  <a:pt x="0" y="18881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56424" y="180975"/>
            <a:ext cx="2226721" cy="1226254"/>
          </a:xfrm>
          <a:custGeom>
            <a:avLst/>
            <a:gdLst/>
            <a:ahLst/>
            <a:cxnLst/>
            <a:rect r="r" b="b" t="t" l="l"/>
            <a:pathLst>
              <a:path h="1226254" w="2226721">
                <a:moveTo>
                  <a:pt x="0" y="0"/>
                </a:moveTo>
                <a:lnTo>
                  <a:pt x="2226721" y="0"/>
                </a:lnTo>
                <a:lnTo>
                  <a:pt x="2226721" y="1226254"/>
                </a:lnTo>
                <a:lnTo>
                  <a:pt x="0" y="12262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709577" y="3447922"/>
            <a:ext cx="3349273" cy="820572"/>
          </a:xfrm>
          <a:custGeom>
            <a:avLst/>
            <a:gdLst/>
            <a:ahLst/>
            <a:cxnLst/>
            <a:rect r="r" b="b" t="t" l="l"/>
            <a:pathLst>
              <a:path h="820572" w="3349273">
                <a:moveTo>
                  <a:pt x="0" y="0"/>
                </a:moveTo>
                <a:lnTo>
                  <a:pt x="3349273" y="0"/>
                </a:lnTo>
                <a:lnTo>
                  <a:pt x="3349273" y="820572"/>
                </a:lnTo>
                <a:lnTo>
                  <a:pt x="0" y="8205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996" y="6547439"/>
            <a:ext cx="3159304" cy="3486129"/>
          </a:xfrm>
          <a:custGeom>
            <a:avLst/>
            <a:gdLst/>
            <a:ahLst/>
            <a:cxnLst/>
            <a:rect r="r" b="b" t="t" l="l"/>
            <a:pathLst>
              <a:path h="3486129" w="3159304">
                <a:moveTo>
                  <a:pt x="0" y="0"/>
                </a:moveTo>
                <a:lnTo>
                  <a:pt x="3159304" y="0"/>
                </a:lnTo>
                <a:lnTo>
                  <a:pt x="3159304" y="3486129"/>
                </a:lnTo>
                <a:lnTo>
                  <a:pt x="0" y="3486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-380312">
            <a:off x="10251362" y="1385938"/>
            <a:ext cx="6909463" cy="2166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76"/>
              </a:lnSpc>
              <a:spcBef>
                <a:spcPct val="0"/>
              </a:spcBef>
            </a:pPr>
            <a:r>
              <a:rPr lang="en-US" b="true" sz="6197">
                <a:solidFill>
                  <a:srgbClr val="090000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Le Rosaire, une couronne de roses</a:t>
            </a:r>
          </a:p>
        </p:txBody>
      </p:sp>
      <p:sp>
        <p:nvSpPr>
          <p:cNvPr name="TextBox 11" id="11"/>
          <p:cNvSpPr txBox="true"/>
          <p:nvPr/>
        </p:nvSpPr>
        <p:spPr>
          <a:xfrm rot="-380312">
            <a:off x="11490083" y="4291345"/>
            <a:ext cx="5167479" cy="2073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2"/>
              </a:lnSpc>
            </a:pPr>
            <a:r>
              <a:rPr lang="en-US" sz="4103">
                <a:solidFill>
                  <a:srgbClr val="090000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“Priez beaucoup et faites  sacrifices pour les pécheurs.” Apparitions de la Vierge Marie à Fatima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720888" y="7999448"/>
            <a:ext cx="4121304" cy="1668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9"/>
              </a:lnSpc>
            </a:pPr>
            <a:r>
              <a:rPr lang="en-US" sz="3272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"Le Rosaire est l’échelle la plus courte pour monter au Ciel."  Carlo Acutis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160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4307" y="-30734"/>
            <a:ext cx="9624091" cy="10578468"/>
            <a:chOff x="0" y="0"/>
            <a:chExt cx="12832121" cy="1410462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8731" r="0" b="8731"/>
            <a:stretch>
              <a:fillRect/>
            </a:stretch>
          </p:blipFill>
          <p:spPr>
            <a:xfrm flipH="false" flipV="false">
              <a:off x="0" y="0"/>
              <a:ext cx="12832121" cy="14104624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5400000">
            <a:off x="6856729" y="-214272"/>
            <a:ext cx="14658813" cy="11446090"/>
          </a:xfrm>
          <a:custGeom>
            <a:avLst/>
            <a:gdLst/>
            <a:ahLst/>
            <a:cxnLst/>
            <a:rect r="r" b="b" t="t" l="l"/>
            <a:pathLst>
              <a:path h="11446090" w="14658813">
                <a:moveTo>
                  <a:pt x="0" y="0"/>
                </a:moveTo>
                <a:lnTo>
                  <a:pt x="14658813" y="0"/>
                </a:lnTo>
                <a:lnTo>
                  <a:pt x="14658813" y="11446089"/>
                </a:lnTo>
                <a:lnTo>
                  <a:pt x="0" y="1144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176197">
            <a:off x="8510035" y="8344694"/>
            <a:ext cx="2163908" cy="1888116"/>
          </a:xfrm>
          <a:custGeom>
            <a:avLst/>
            <a:gdLst/>
            <a:ahLst/>
            <a:cxnLst/>
            <a:rect r="r" b="b" t="t" l="l"/>
            <a:pathLst>
              <a:path h="1888116" w="2163908">
                <a:moveTo>
                  <a:pt x="0" y="0"/>
                </a:moveTo>
                <a:lnTo>
                  <a:pt x="2163908" y="0"/>
                </a:lnTo>
                <a:lnTo>
                  <a:pt x="2163908" y="1888116"/>
                </a:lnTo>
                <a:lnTo>
                  <a:pt x="0" y="1888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356424" y="180975"/>
            <a:ext cx="2226721" cy="1226254"/>
          </a:xfrm>
          <a:custGeom>
            <a:avLst/>
            <a:gdLst/>
            <a:ahLst/>
            <a:cxnLst/>
            <a:rect r="r" b="b" t="t" l="l"/>
            <a:pathLst>
              <a:path h="1226254" w="2226721">
                <a:moveTo>
                  <a:pt x="0" y="0"/>
                </a:moveTo>
                <a:lnTo>
                  <a:pt x="2226721" y="0"/>
                </a:lnTo>
                <a:lnTo>
                  <a:pt x="2226721" y="1226254"/>
                </a:lnTo>
                <a:lnTo>
                  <a:pt x="0" y="12262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709577" y="3447922"/>
            <a:ext cx="3349273" cy="820572"/>
          </a:xfrm>
          <a:custGeom>
            <a:avLst/>
            <a:gdLst/>
            <a:ahLst/>
            <a:cxnLst/>
            <a:rect r="r" b="b" t="t" l="l"/>
            <a:pathLst>
              <a:path h="820572" w="3349273">
                <a:moveTo>
                  <a:pt x="0" y="0"/>
                </a:moveTo>
                <a:lnTo>
                  <a:pt x="3349273" y="0"/>
                </a:lnTo>
                <a:lnTo>
                  <a:pt x="3349273" y="820572"/>
                </a:lnTo>
                <a:lnTo>
                  <a:pt x="0" y="8205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-380312">
            <a:off x="10251362" y="1385938"/>
            <a:ext cx="6909463" cy="2166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76"/>
              </a:lnSpc>
              <a:spcBef>
                <a:spcPct val="0"/>
              </a:spcBef>
            </a:pPr>
            <a:r>
              <a:rPr lang="en-US" b="true" sz="6197">
                <a:solidFill>
                  <a:srgbClr val="090000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L’Eucharistie, un projet de vie.</a:t>
            </a:r>
          </a:p>
        </p:txBody>
      </p:sp>
      <p:sp>
        <p:nvSpPr>
          <p:cNvPr name="TextBox 9" id="9"/>
          <p:cNvSpPr txBox="true"/>
          <p:nvPr/>
        </p:nvSpPr>
        <p:spPr>
          <a:xfrm rot="-380312">
            <a:off x="11692504" y="4656957"/>
            <a:ext cx="5167479" cy="2595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2"/>
              </a:lnSpc>
            </a:pPr>
            <a:r>
              <a:rPr lang="en-US" sz="4103">
                <a:solidFill>
                  <a:srgbClr val="090000"/>
                </a:solidFill>
                <a:latin typeface="Linotype Feltpen"/>
                <a:ea typeface="Linotype Feltpen"/>
                <a:cs typeface="Linotype Feltpen"/>
                <a:sym typeface="Linotype Feltpen"/>
              </a:rPr>
              <a:t>"La conversion, c’est déplacer son regard du bas vers le Haut. Un simple mouvement des yeux suffit."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63C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4307" y="-30734"/>
            <a:ext cx="9624091" cy="10578468"/>
            <a:chOff x="0" y="0"/>
            <a:chExt cx="12832121" cy="1410462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4510" t="0" r="4510" b="0"/>
            <a:stretch>
              <a:fillRect/>
            </a:stretch>
          </p:blipFill>
          <p:spPr>
            <a:xfrm flipH="false" flipV="false">
              <a:off x="0" y="0"/>
              <a:ext cx="12832121" cy="14104624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5400000">
            <a:off x="7582296" y="1299364"/>
            <a:ext cx="11857310" cy="9258583"/>
          </a:xfrm>
          <a:custGeom>
            <a:avLst/>
            <a:gdLst/>
            <a:ahLst/>
            <a:cxnLst/>
            <a:rect r="r" b="b" t="t" l="l"/>
            <a:pathLst>
              <a:path h="9258583" w="11857310">
                <a:moveTo>
                  <a:pt x="0" y="0"/>
                </a:moveTo>
                <a:lnTo>
                  <a:pt x="11857309" y="0"/>
                </a:lnTo>
                <a:lnTo>
                  <a:pt x="11857309" y="9258582"/>
                </a:lnTo>
                <a:lnTo>
                  <a:pt x="0" y="92585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true" flipV="false" rot="-549875">
            <a:off x="7895884" y="1289585"/>
            <a:ext cx="3392210" cy="1450170"/>
          </a:xfrm>
          <a:custGeom>
            <a:avLst/>
            <a:gdLst/>
            <a:ahLst/>
            <a:cxnLst/>
            <a:rect r="r" b="b" t="t" l="l"/>
            <a:pathLst>
              <a:path h="1450170" w="3392210">
                <a:moveTo>
                  <a:pt x="3392210" y="0"/>
                </a:moveTo>
                <a:lnTo>
                  <a:pt x="0" y="0"/>
                </a:lnTo>
                <a:lnTo>
                  <a:pt x="0" y="1450170"/>
                </a:lnTo>
                <a:lnTo>
                  <a:pt x="3392210" y="1450170"/>
                </a:lnTo>
                <a:lnTo>
                  <a:pt x="33922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378358" y="8525117"/>
            <a:ext cx="1761883" cy="1761883"/>
          </a:xfrm>
          <a:custGeom>
            <a:avLst/>
            <a:gdLst/>
            <a:ahLst/>
            <a:cxnLst/>
            <a:rect r="r" b="b" t="t" l="l"/>
            <a:pathLst>
              <a:path h="1761883" w="1761883">
                <a:moveTo>
                  <a:pt x="0" y="0"/>
                </a:moveTo>
                <a:lnTo>
                  <a:pt x="1761884" y="0"/>
                </a:lnTo>
                <a:lnTo>
                  <a:pt x="1761884" y="1761883"/>
                </a:lnTo>
                <a:lnTo>
                  <a:pt x="0" y="1761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76197">
            <a:off x="8510035" y="8344694"/>
            <a:ext cx="2163908" cy="1888116"/>
          </a:xfrm>
          <a:custGeom>
            <a:avLst/>
            <a:gdLst/>
            <a:ahLst/>
            <a:cxnLst/>
            <a:rect r="r" b="b" t="t" l="l"/>
            <a:pathLst>
              <a:path h="1888116" w="2163908">
                <a:moveTo>
                  <a:pt x="0" y="0"/>
                </a:moveTo>
                <a:lnTo>
                  <a:pt x="2163908" y="0"/>
                </a:lnTo>
                <a:lnTo>
                  <a:pt x="2163908" y="1888116"/>
                </a:lnTo>
                <a:lnTo>
                  <a:pt x="0" y="18881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56424" y="180975"/>
            <a:ext cx="2226721" cy="1226254"/>
          </a:xfrm>
          <a:custGeom>
            <a:avLst/>
            <a:gdLst/>
            <a:ahLst/>
            <a:cxnLst/>
            <a:rect r="r" b="b" t="t" l="l"/>
            <a:pathLst>
              <a:path h="1226254" w="2226721">
                <a:moveTo>
                  <a:pt x="0" y="0"/>
                </a:moveTo>
                <a:lnTo>
                  <a:pt x="2226721" y="0"/>
                </a:lnTo>
                <a:lnTo>
                  <a:pt x="2226721" y="1226254"/>
                </a:lnTo>
                <a:lnTo>
                  <a:pt x="0" y="12262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09577" y="3447922"/>
            <a:ext cx="3349273" cy="820572"/>
          </a:xfrm>
          <a:custGeom>
            <a:avLst/>
            <a:gdLst/>
            <a:ahLst/>
            <a:cxnLst/>
            <a:rect r="r" b="b" t="t" l="l"/>
            <a:pathLst>
              <a:path h="820572" w="3349273">
                <a:moveTo>
                  <a:pt x="0" y="0"/>
                </a:moveTo>
                <a:lnTo>
                  <a:pt x="3349273" y="0"/>
                </a:lnTo>
                <a:lnTo>
                  <a:pt x="3349273" y="820572"/>
                </a:lnTo>
                <a:lnTo>
                  <a:pt x="0" y="8205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-380312">
            <a:off x="10181819" y="2406382"/>
            <a:ext cx="7040130" cy="1066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76"/>
              </a:lnSpc>
              <a:spcBef>
                <a:spcPct val="0"/>
              </a:spcBef>
            </a:pPr>
            <a:r>
              <a:rPr lang="en-US" b="true" sz="6197">
                <a:solidFill>
                  <a:srgbClr val="090000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Qui était Carlo Acutis?</a:t>
            </a:r>
          </a:p>
        </p:txBody>
      </p:sp>
      <p:sp>
        <p:nvSpPr>
          <p:cNvPr name="TextBox 11" id="11"/>
          <p:cNvSpPr txBox="true"/>
          <p:nvPr/>
        </p:nvSpPr>
        <p:spPr>
          <a:xfrm rot="-380312">
            <a:off x="11462085" y="4292895"/>
            <a:ext cx="5167479" cy="1566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2"/>
              </a:lnSpc>
            </a:pPr>
            <a:r>
              <a:rPr lang="en-US" b="true" sz="4103">
                <a:solidFill>
                  <a:srgbClr val="B42823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“Mon secret c’est d’avoir un contacte quotidien avec Jésus.”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63C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4307" y="-30734"/>
            <a:ext cx="9624091" cy="10578468"/>
            <a:chOff x="0" y="0"/>
            <a:chExt cx="12832121" cy="1410462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0879" t="0" r="10879" b="0"/>
            <a:stretch>
              <a:fillRect/>
            </a:stretch>
          </p:blipFill>
          <p:spPr>
            <a:xfrm flipH="false" flipV="false">
              <a:off x="0" y="0"/>
              <a:ext cx="12832121" cy="14104624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5400000">
            <a:off x="7582296" y="1299364"/>
            <a:ext cx="11857310" cy="9258583"/>
          </a:xfrm>
          <a:custGeom>
            <a:avLst/>
            <a:gdLst/>
            <a:ahLst/>
            <a:cxnLst/>
            <a:rect r="r" b="b" t="t" l="l"/>
            <a:pathLst>
              <a:path h="9258583" w="11857310">
                <a:moveTo>
                  <a:pt x="0" y="0"/>
                </a:moveTo>
                <a:lnTo>
                  <a:pt x="11857309" y="0"/>
                </a:lnTo>
                <a:lnTo>
                  <a:pt x="11857309" y="9258582"/>
                </a:lnTo>
                <a:lnTo>
                  <a:pt x="0" y="92585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true" flipV="false" rot="-549875">
            <a:off x="7895884" y="1289585"/>
            <a:ext cx="3392210" cy="1450170"/>
          </a:xfrm>
          <a:custGeom>
            <a:avLst/>
            <a:gdLst/>
            <a:ahLst/>
            <a:cxnLst/>
            <a:rect r="r" b="b" t="t" l="l"/>
            <a:pathLst>
              <a:path h="1450170" w="3392210">
                <a:moveTo>
                  <a:pt x="3392210" y="0"/>
                </a:moveTo>
                <a:lnTo>
                  <a:pt x="0" y="0"/>
                </a:lnTo>
                <a:lnTo>
                  <a:pt x="0" y="1450170"/>
                </a:lnTo>
                <a:lnTo>
                  <a:pt x="3392210" y="1450170"/>
                </a:lnTo>
                <a:lnTo>
                  <a:pt x="33922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378358" y="8525117"/>
            <a:ext cx="1761883" cy="1761883"/>
          </a:xfrm>
          <a:custGeom>
            <a:avLst/>
            <a:gdLst/>
            <a:ahLst/>
            <a:cxnLst/>
            <a:rect r="r" b="b" t="t" l="l"/>
            <a:pathLst>
              <a:path h="1761883" w="1761883">
                <a:moveTo>
                  <a:pt x="0" y="0"/>
                </a:moveTo>
                <a:lnTo>
                  <a:pt x="1761884" y="0"/>
                </a:lnTo>
                <a:lnTo>
                  <a:pt x="1761884" y="1761883"/>
                </a:lnTo>
                <a:lnTo>
                  <a:pt x="0" y="1761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76197">
            <a:off x="8510035" y="8344694"/>
            <a:ext cx="2163908" cy="1888116"/>
          </a:xfrm>
          <a:custGeom>
            <a:avLst/>
            <a:gdLst/>
            <a:ahLst/>
            <a:cxnLst/>
            <a:rect r="r" b="b" t="t" l="l"/>
            <a:pathLst>
              <a:path h="1888116" w="2163908">
                <a:moveTo>
                  <a:pt x="0" y="0"/>
                </a:moveTo>
                <a:lnTo>
                  <a:pt x="2163908" y="0"/>
                </a:lnTo>
                <a:lnTo>
                  <a:pt x="2163908" y="1888116"/>
                </a:lnTo>
                <a:lnTo>
                  <a:pt x="0" y="18881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56424" y="180975"/>
            <a:ext cx="2226721" cy="1226254"/>
          </a:xfrm>
          <a:custGeom>
            <a:avLst/>
            <a:gdLst/>
            <a:ahLst/>
            <a:cxnLst/>
            <a:rect r="r" b="b" t="t" l="l"/>
            <a:pathLst>
              <a:path h="1226254" w="2226721">
                <a:moveTo>
                  <a:pt x="0" y="0"/>
                </a:moveTo>
                <a:lnTo>
                  <a:pt x="2226721" y="0"/>
                </a:lnTo>
                <a:lnTo>
                  <a:pt x="2226721" y="1226254"/>
                </a:lnTo>
                <a:lnTo>
                  <a:pt x="0" y="12262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13742" y="2590354"/>
            <a:ext cx="3349273" cy="820572"/>
          </a:xfrm>
          <a:custGeom>
            <a:avLst/>
            <a:gdLst/>
            <a:ahLst/>
            <a:cxnLst/>
            <a:rect r="r" b="b" t="t" l="l"/>
            <a:pathLst>
              <a:path h="820572" w="3349273">
                <a:moveTo>
                  <a:pt x="0" y="0"/>
                </a:moveTo>
                <a:lnTo>
                  <a:pt x="3349273" y="0"/>
                </a:lnTo>
                <a:lnTo>
                  <a:pt x="3349273" y="820572"/>
                </a:lnTo>
                <a:lnTo>
                  <a:pt x="0" y="8205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-380312">
            <a:off x="10181819" y="1832811"/>
            <a:ext cx="7040130" cy="1066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76"/>
              </a:lnSpc>
              <a:spcBef>
                <a:spcPct val="0"/>
              </a:spcBef>
            </a:pPr>
            <a:r>
              <a:rPr lang="en-US" b="true" sz="6197">
                <a:solidFill>
                  <a:srgbClr val="090000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Qui était Carlo Acutis?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772570" y="5182300"/>
            <a:ext cx="8193935" cy="4566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6"/>
              </a:lnSpc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1991</a:t>
            </a: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3 mai : naissance à L</a:t>
            </a: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ondres</a:t>
            </a: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18 mai : baptême de Carlo</a:t>
            </a: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8 septembre : retour à Milan avec sa famille</a:t>
            </a:r>
          </a:p>
          <a:p>
            <a:pPr algn="ctr">
              <a:lnSpc>
                <a:spcPts val="8676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1820928" y="3741905"/>
            <a:ext cx="4557594" cy="33923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76"/>
              </a:lnSpc>
            </a:pPr>
            <a:r>
              <a:rPr lang="en-US" sz="6197" b="true">
                <a:solidFill>
                  <a:srgbClr val="090000"/>
                </a:solidFill>
                <a:latin typeface="Linotype Feltpen Medium"/>
                <a:ea typeface="Linotype Feltpen Medium"/>
                <a:cs typeface="Linotype Feltpen Medium"/>
                <a:sym typeface="Linotype Feltpen Medium"/>
              </a:rPr>
              <a:t>Ligne du Temps</a:t>
            </a: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</a:pPr>
          </a:p>
          <a:p>
            <a:pPr algn="ctr">
              <a:lnSpc>
                <a:spcPts val="867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63C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8926046" y="0"/>
            <a:ext cx="5326462" cy="10287000"/>
            <a:chOff x="0" y="0"/>
            <a:chExt cx="329057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270"/>
              <a:ext cx="3289300" cy="6353810"/>
            </a:xfrm>
            <a:custGeom>
              <a:avLst/>
              <a:gdLst/>
              <a:ahLst/>
              <a:cxnLst/>
              <a:rect r="r" b="b" t="t" l="l"/>
              <a:pathLst>
                <a:path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B42823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79070" y="323342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2"/>
              <a:stretch>
                <a:fillRect l="0" t="-26731" r="0" b="-26731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81610" y="18034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3"/>
              <a:stretch>
                <a:fillRect l="0" t="-300" r="0" b="-51042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54610" y="439420"/>
              <a:ext cx="3173730" cy="5429250"/>
            </a:xfrm>
            <a:custGeom>
              <a:avLst/>
              <a:gdLst/>
              <a:ahLst/>
              <a:cxnLst/>
              <a:rect r="r" b="b" t="t" l="l"/>
              <a:pathLst>
                <a:path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B79687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480091" y="0"/>
            <a:ext cx="9624091" cy="10578468"/>
            <a:chOff x="0" y="0"/>
            <a:chExt cx="12832121" cy="14104624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4"/>
            <a:srcRect l="10958" t="-4958" r="10958" b="-4958"/>
            <a:stretch>
              <a:fillRect/>
            </a:stretch>
          </p:blipFill>
          <p:spPr>
            <a:xfrm flipH="false" flipV="false">
              <a:off x="0" y="0"/>
              <a:ext cx="12832121" cy="14104624"/>
            </a:xfrm>
            <a:prstGeom prst="rect">
              <a:avLst/>
            </a:prstGeom>
          </p:spPr>
        </p:pic>
      </p:grpSp>
      <p:sp>
        <p:nvSpPr>
          <p:cNvPr name="Freeform 9" id="9"/>
          <p:cNvSpPr/>
          <p:nvPr/>
        </p:nvSpPr>
        <p:spPr>
          <a:xfrm flipH="true" flipV="false" rot="-10369069">
            <a:off x="8600052" y="2734737"/>
            <a:ext cx="1316244" cy="562694"/>
          </a:xfrm>
          <a:custGeom>
            <a:avLst/>
            <a:gdLst/>
            <a:ahLst/>
            <a:cxnLst/>
            <a:rect r="r" b="b" t="t" l="l"/>
            <a:pathLst>
              <a:path h="562694" w="1316244">
                <a:moveTo>
                  <a:pt x="1316244" y="0"/>
                </a:moveTo>
                <a:lnTo>
                  <a:pt x="0" y="0"/>
                </a:lnTo>
                <a:lnTo>
                  <a:pt x="0" y="562694"/>
                </a:lnTo>
                <a:lnTo>
                  <a:pt x="1316244" y="562694"/>
                </a:lnTo>
                <a:lnTo>
                  <a:pt x="131624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3986878" y="0"/>
            <a:ext cx="5326462" cy="10287000"/>
            <a:chOff x="0" y="0"/>
            <a:chExt cx="3290570" cy="63550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1270"/>
              <a:ext cx="3289300" cy="6353810"/>
            </a:xfrm>
            <a:custGeom>
              <a:avLst/>
              <a:gdLst/>
              <a:ahLst/>
              <a:cxnLst/>
              <a:rect r="r" b="b" t="t" l="l"/>
              <a:pathLst>
                <a:path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B42823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79070" y="323342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7"/>
              <a:stretch>
                <a:fillRect l="-24014" t="0" r="-24014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81610" y="18034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8"/>
              <a:stretch>
                <a:fillRect l="0" t="-4029" r="0" b="-4029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54610" y="439420"/>
              <a:ext cx="3173730" cy="5429250"/>
            </a:xfrm>
            <a:custGeom>
              <a:avLst/>
              <a:gdLst/>
              <a:ahLst/>
              <a:cxnLst/>
              <a:rect r="r" b="b" t="t" l="l"/>
              <a:pathLst>
                <a:path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B79687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6915739" y="9062497"/>
            <a:ext cx="1224503" cy="1224503"/>
          </a:xfrm>
          <a:custGeom>
            <a:avLst/>
            <a:gdLst/>
            <a:ahLst/>
            <a:cxnLst/>
            <a:rect r="r" b="b" t="t" l="l"/>
            <a:pathLst>
              <a:path h="1224503" w="1224503">
                <a:moveTo>
                  <a:pt x="0" y="0"/>
                </a:moveTo>
                <a:lnTo>
                  <a:pt x="1224503" y="0"/>
                </a:lnTo>
                <a:lnTo>
                  <a:pt x="1224503" y="1224503"/>
                </a:lnTo>
                <a:lnTo>
                  <a:pt x="0" y="1224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176197">
            <a:off x="7735455" y="8344694"/>
            <a:ext cx="2163908" cy="1888116"/>
          </a:xfrm>
          <a:custGeom>
            <a:avLst/>
            <a:gdLst/>
            <a:ahLst/>
            <a:cxnLst/>
            <a:rect r="r" b="b" t="t" l="l"/>
            <a:pathLst>
              <a:path h="1888116" w="2163908">
                <a:moveTo>
                  <a:pt x="0" y="0"/>
                </a:moveTo>
                <a:lnTo>
                  <a:pt x="2163908" y="0"/>
                </a:lnTo>
                <a:lnTo>
                  <a:pt x="2163908" y="1888116"/>
                </a:lnTo>
                <a:lnTo>
                  <a:pt x="0" y="18881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688510" y="198267"/>
            <a:ext cx="2226721" cy="1226254"/>
          </a:xfrm>
          <a:custGeom>
            <a:avLst/>
            <a:gdLst/>
            <a:ahLst/>
            <a:cxnLst/>
            <a:rect r="r" b="b" t="t" l="l"/>
            <a:pathLst>
              <a:path h="1226254" w="2226721">
                <a:moveTo>
                  <a:pt x="0" y="0"/>
                </a:moveTo>
                <a:lnTo>
                  <a:pt x="2226721" y="0"/>
                </a:lnTo>
                <a:lnTo>
                  <a:pt x="2226721" y="1226254"/>
                </a:lnTo>
                <a:lnTo>
                  <a:pt x="0" y="1226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75221" y="198267"/>
            <a:ext cx="1100865" cy="1100865"/>
          </a:xfrm>
          <a:custGeom>
            <a:avLst/>
            <a:gdLst/>
            <a:ahLst/>
            <a:cxnLst/>
            <a:rect r="r" b="b" t="t" l="l"/>
            <a:pathLst>
              <a:path h="1100865" w="1100865">
                <a:moveTo>
                  <a:pt x="0" y="0"/>
                </a:moveTo>
                <a:lnTo>
                  <a:pt x="1100865" y="0"/>
                </a:lnTo>
                <a:lnTo>
                  <a:pt x="1100865" y="1100865"/>
                </a:lnTo>
                <a:lnTo>
                  <a:pt x="0" y="1100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351781" y="122067"/>
            <a:ext cx="6880338" cy="12319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6"/>
              </a:lnSpc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1995</a:t>
            </a: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Septembre : première rentrée de Carlo à l’école maternelle</a:t>
            </a:r>
          </a:p>
          <a:p>
            <a:pPr algn="ctr">
              <a:lnSpc>
                <a:spcPts val="5596"/>
              </a:lnSpc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1997</a:t>
            </a: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Septembre : entrée à l’école primaire à l’Institut San Carlo de Milan</a:t>
            </a:r>
          </a:p>
          <a:p>
            <a:pPr algn="ctr">
              <a:lnSpc>
                <a:spcPts val="5596"/>
              </a:lnSpc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1998</a:t>
            </a: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16 juin : Carlo fait sa première communion à l’église des Romites de Perego.</a:t>
            </a:r>
          </a:p>
          <a:p>
            <a:pPr algn="l">
              <a:lnSpc>
                <a:spcPts val="5596"/>
              </a:lnSpc>
            </a:pPr>
          </a:p>
          <a:p>
            <a:pPr algn="l">
              <a:lnSpc>
                <a:spcPts val="5596"/>
              </a:lnSpc>
            </a:pPr>
          </a:p>
          <a:p>
            <a:pPr algn="l">
              <a:lnSpc>
                <a:spcPts val="5596"/>
              </a:lnSpc>
            </a:pPr>
          </a:p>
          <a:p>
            <a:pPr algn="ctr">
              <a:lnSpc>
                <a:spcPts val="867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63C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01956" y="0"/>
            <a:ext cx="5326462" cy="10287000"/>
            <a:chOff x="0" y="0"/>
            <a:chExt cx="329057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270"/>
              <a:ext cx="3289300" cy="6353810"/>
            </a:xfrm>
            <a:custGeom>
              <a:avLst/>
              <a:gdLst/>
              <a:ahLst/>
              <a:cxnLst/>
              <a:rect r="r" b="b" t="t" l="l"/>
              <a:pathLst>
                <a:path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B42823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79070" y="323342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2"/>
              <a:stretch>
                <a:fillRect l="-25429" t="0" r="-25429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81610" y="18034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3"/>
              <a:stretch>
                <a:fillRect l="-32656" t="0" r="-32656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54610" y="439420"/>
              <a:ext cx="3173730" cy="5429250"/>
            </a:xfrm>
            <a:custGeom>
              <a:avLst/>
              <a:gdLst/>
              <a:ahLst/>
              <a:cxnLst/>
              <a:rect r="r" b="b" t="t" l="l"/>
              <a:pathLst>
                <a:path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B79687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4858876" y="0"/>
            <a:ext cx="5326462" cy="10287000"/>
            <a:chOff x="0" y="0"/>
            <a:chExt cx="3290570" cy="63550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1270"/>
              <a:ext cx="3289300" cy="6353810"/>
            </a:xfrm>
            <a:custGeom>
              <a:avLst/>
              <a:gdLst/>
              <a:ahLst/>
              <a:cxnLst/>
              <a:rect r="r" b="b" t="t" l="l"/>
              <a:pathLst>
                <a:path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B42823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79070" y="323342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4"/>
              <a:stretch>
                <a:fillRect l="-25019" t="0" r="-25019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1610" y="18034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5"/>
              <a:stretch>
                <a:fillRect l="0" t="-3127" r="0" b="-18349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4610" y="439420"/>
              <a:ext cx="3173730" cy="5429250"/>
            </a:xfrm>
            <a:custGeom>
              <a:avLst/>
              <a:gdLst/>
              <a:ahLst/>
              <a:cxnLst/>
              <a:rect r="r" b="b" t="t" l="l"/>
              <a:pathLst>
                <a:path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B79687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5400000">
            <a:off x="8398147" y="702466"/>
            <a:ext cx="11269752" cy="8882068"/>
          </a:xfrm>
          <a:custGeom>
            <a:avLst/>
            <a:gdLst/>
            <a:ahLst/>
            <a:cxnLst/>
            <a:rect r="r" b="b" t="t" l="l"/>
            <a:pathLst>
              <a:path h="8882068" w="11269752">
                <a:moveTo>
                  <a:pt x="0" y="0"/>
                </a:moveTo>
                <a:lnTo>
                  <a:pt x="11269752" y="0"/>
                </a:lnTo>
                <a:lnTo>
                  <a:pt x="11269752" y="8882068"/>
                </a:lnTo>
                <a:lnTo>
                  <a:pt x="0" y="8882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82" t="0" r="-1682" b="-2408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true" flipV="false" rot="-10369069">
            <a:off x="8600052" y="2734737"/>
            <a:ext cx="1316244" cy="562694"/>
          </a:xfrm>
          <a:custGeom>
            <a:avLst/>
            <a:gdLst/>
            <a:ahLst/>
            <a:cxnLst/>
            <a:rect r="r" b="b" t="t" l="l"/>
            <a:pathLst>
              <a:path h="562694" w="1316244">
                <a:moveTo>
                  <a:pt x="1316244" y="0"/>
                </a:moveTo>
                <a:lnTo>
                  <a:pt x="0" y="0"/>
                </a:lnTo>
                <a:lnTo>
                  <a:pt x="0" y="562694"/>
                </a:lnTo>
                <a:lnTo>
                  <a:pt x="1316244" y="562694"/>
                </a:lnTo>
                <a:lnTo>
                  <a:pt x="131624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915739" y="9062497"/>
            <a:ext cx="1224503" cy="1224503"/>
          </a:xfrm>
          <a:custGeom>
            <a:avLst/>
            <a:gdLst/>
            <a:ahLst/>
            <a:cxnLst/>
            <a:rect r="r" b="b" t="t" l="l"/>
            <a:pathLst>
              <a:path h="1224503" w="1224503">
                <a:moveTo>
                  <a:pt x="0" y="0"/>
                </a:moveTo>
                <a:lnTo>
                  <a:pt x="1224503" y="0"/>
                </a:lnTo>
                <a:lnTo>
                  <a:pt x="1224503" y="1224503"/>
                </a:lnTo>
                <a:lnTo>
                  <a:pt x="0" y="1224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76197">
            <a:off x="8510035" y="8344694"/>
            <a:ext cx="2163908" cy="1888116"/>
          </a:xfrm>
          <a:custGeom>
            <a:avLst/>
            <a:gdLst/>
            <a:ahLst/>
            <a:cxnLst/>
            <a:rect r="r" b="b" t="t" l="l"/>
            <a:pathLst>
              <a:path h="1888116" w="2163908">
                <a:moveTo>
                  <a:pt x="0" y="0"/>
                </a:moveTo>
                <a:lnTo>
                  <a:pt x="2163908" y="0"/>
                </a:lnTo>
                <a:lnTo>
                  <a:pt x="2163908" y="1888116"/>
                </a:lnTo>
                <a:lnTo>
                  <a:pt x="0" y="18881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356424" y="180975"/>
            <a:ext cx="2226721" cy="1226254"/>
          </a:xfrm>
          <a:custGeom>
            <a:avLst/>
            <a:gdLst/>
            <a:ahLst/>
            <a:cxnLst/>
            <a:rect r="r" b="b" t="t" l="l"/>
            <a:pathLst>
              <a:path h="1226254" w="2226721">
                <a:moveTo>
                  <a:pt x="0" y="0"/>
                </a:moveTo>
                <a:lnTo>
                  <a:pt x="2226721" y="0"/>
                </a:lnTo>
                <a:lnTo>
                  <a:pt x="2226721" y="1226254"/>
                </a:lnTo>
                <a:lnTo>
                  <a:pt x="0" y="1226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9946307" y="104775"/>
            <a:ext cx="8193935" cy="9137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6"/>
              </a:lnSpc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2002</a:t>
            </a: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Septembre : entrée au collège de l’institut des sœurs Marcellines de la Piazza Tommaseo.</a:t>
            </a: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Octobre : Carlo donne ses premiers cours de catéchisme à la paroisse.</a:t>
            </a:r>
          </a:p>
          <a:p>
            <a:pPr algn="ctr">
              <a:lnSpc>
                <a:spcPts val="5596"/>
              </a:lnSpc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2003</a:t>
            </a: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24 mai : Carlo fait sa confirmation à l’église Sainte-Marie-Secrète</a:t>
            </a:r>
          </a:p>
          <a:p>
            <a:pPr algn="ctr">
              <a:lnSpc>
                <a:spcPts val="5596"/>
              </a:lnSpc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2004</a:t>
            </a: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Mise en ligne de son site internet sur les miracles eucharistiques.</a:t>
            </a:r>
          </a:p>
          <a:p>
            <a:pPr algn="l">
              <a:lnSpc>
                <a:spcPts val="559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63C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8322342" y="0"/>
            <a:ext cx="5326462" cy="10287000"/>
            <a:chOff x="0" y="0"/>
            <a:chExt cx="329057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270"/>
              <a:ext cx="3289300" cy="6353810"/>
            </a:xfrm>
            <a:custGeom>
              <a:avLst/>
              <a:gdLst/>
              <a:ahLst/>
              <a:cxnLst/>
              <a:rect r="r" b="b" t="t" l="l"/>
              <a:pathLst>
                <a:path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B42823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79070" y="323342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2"/>
              <a:stretch>
                <a:fillRect l="-17008" t="0" r="-17008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81610" y="18034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3"/>
              <a:stretch>
                <a:fillRect l="0" t="-26731" r="0" b="-26731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54610" y="439420"/>
              <a:ext cx="3173730" cy="5429250"/>
            </a:xfrm>
            <a:custGeom>
              <a:avLst/>
              <a:gdLst/>
              <a:ahLst/>
              <a:cxnLst/>
              <a:rect r="r" b="b" t="t" l="l"/>
              <a:pathLst>
                <a:path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B79687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3383174" y="0"/>
            <a:ext cx="5326462" cy="10287000"/>
            <a:chOff x="0" y="0"/>
            <a:chExt cx="3290570" cy="63550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1270"/>
              <a:ext cx="3289300" cy="6353810"/>
            </a:xfrm>
            <a:custGeom>
              <a:avLst/>
              <a:gdLst/>
              <a:ahLst/>
              <a:cxnLst/>
              <a:rect r="r" b="b" t="t" l="l"/>
              <a:pathLst>
                <a:path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B42823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79070" y="323342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4"/>
              <a:stretch>
                <a:fillRect l="-17008" t="0" r="-17008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1610" y="18034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5"/>
              <a:stretch>
                <a:fillRect l="0" t="-21709" r="0" b="-21709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4610" y="439420"/>
              <a:ext cx="3173730" cy="5429250"/>
            </a:xfrm>
            <a:custGeom>
              <a:avLst/>
              <a:gdLst/>
              <a:ahLst/>
              <a:cxnLst/>
              <a:rect r="r" b="b" t="t" l="l"/>
              <a:pathLst>
                <a:path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B79687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054050" y="0"/>
            <a:ext cx="9624091" cy="10578468"/>
            <a:chOff x="0" y="0"/>
            <a:chExt cx="12832121" cy="14104624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6"/>
            <a:srcRect l="10958" t="-4958" r="10958" b="-4958"/>
            <a:stretch>
              <a:fillRect/>
            </a:stretch>
          </p:blipFill>
          <p:spPr>
            <a:xfrm flipH="false" flipV="false">
              <a:off x="0" y="0"/>
              <a:ext cx="12832121" cy="14104624"/>
            </a:xfrm>
            <a:prstGeom prst="rect">
              <a:avLst/>
            </a:prstGeom>
          </p:spPr>
        </p:pic>
      </p:grpSp>
      <p:sp>
        <p:nvSpPr>
          <p:cNvPr name="Freeform 14" id="14"/>
          <p:cNvSpPr/>
          <p:nvPr/>
        </p:nvSpPr>
        <p:spPr>
          <a:xfrm flipH="true" flipV="false" rot="-10369069">
            <a:off x="7911918" y="2662293"/>
            <a:ext cx="1316244" cy="562694"/>
          </a:xfrm>
          <a:custGeom>
            <a:avLst/>
            <a:gdLst/>
            <a:ahLst/>
            <a:cxnLst/>
            <a:rect r="r" b="b" t="t" l="l"/>
            <a:pathLst>
              <a:path h="562694" w="1316244">
                <a:moveTo>
                  <a:pt x="1316244" y="0"/>
                </a:moveTo>
                <a:lnTo>
                  <a:pt x="0" y="0"/>
                </a:lnTo>
                <a:lnTo>
                  <a:pt x="0" y="562694"/>
                </a:lnTo>
                <a:lnTo>
                  <a:pt x="1316244" y="562694"/>
                </a:lnTo>
                <a:lnTo>
                  <a:pt x="131624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76197">
            <a:off x="7897775" y="8344694"/>
            <a:ext cx="2163908" cy="1888116"/>
          </a:xfrm>
          <a:custGeom>
            <a:avLst/>
            <a:gdLst/>
            <a:ahLst/>
            <a:cxnLst/>
            <a:rect r="r" b="b" t="t" l="l"/>
            <a:pathLst>
              <a:path h="1888116" w="2163908">
                <a:moveTo>
                  <a:pt x="0" y="0"/>
                </a:moveTo>
                <a:lnTo>
                  <a:pt x="2163908" y="0"/>
                </a:lnTo>
                <a:lnTo>
                  <a:pt x="2163908" y="1888116"/>
                </a:lnTo>
                <a:lnTo>
                  <a:pt x="0" y="18881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881907" y="238619"/>
            <a:ext cx="2226721" cy="1226254"/>
          </a:xfrm>
          <a:custGeom>
            <a:avLst/>
            <a:gdLst/>
            <a:ahLst/>
            <a:cxnLst/>
            <a:rect r="r" b="b" t="t" l="l"/>
            <a:pathLst>
              <a:path h="1226254" w="2226721">
                <a:moveTo>
                  <a:pt x="0" y="0"/>
                </a:moveTo>
                <a:lnTo>
                  <a:pt x="2226721" y="0"/>
                </a:lnTo>
                <a:lnTo>
                  <a:pt x="2226721" y="1226254"/>
                </a:lnTo>
                <a:lnTo>
                  <a:pt x="0" y="12262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75221" y="198267"/>
            <a:ext cx="653479" cy="653479"/>
          </a:xfrm>
          <a:custGeom>
            <a:avLst/>
            <a:gdLst/>
            <a:ahLst/>
            <a:cxnLst/>
            <a:rect r="r" b="b" t="t" l="l"/>
            <a:pathLst>
              <a:path h="653479" w="653479">
                <a:moveTo>
                  <a:pt x="0" y="0"/>
                </a:moveTo>
                <a:lnTo>
                  <a:pt x="653479" y="0"/>
                </a:lnTo>
                <a:lnTo>
                  <a:pt x="653479" y="653479"/>
                </a:lnTo>
                <a:lnTo>
                  <a:pt x="0" y="6534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0" y="122067"/>
            <a:ext cx="8118003" cy="9804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6"/>
              </a:lnSpc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2005</a:t>
            </a:r>
          </a:p>
          <a:p>
            <a:pPr algn="ctr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Septembre : Carlo entre au lycée classique de l’Institut Léon XIII</a:t>
            </a:r>
          </a:p>
          <a:p>
            <a:pPr algn="ctr">
              <a:lnSpc>
                <a:spcPts val="5596"/>
              </a:lnSpc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2006</a:t>
            </a:r>
          </a:p>
          <a:p>
            <a:pPr algn="ctr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Février : Carlo fait son dernier voyage à Fatima</a:t>
            </a: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2 octobre: Carlo Tombe malade.</a:t>
            </a: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8 octobre: Diagnostique d’une leucémie foudroyante de type M3.</a:t>
            </a:r>
          </a:p>
          <a:p>
            <a:pPr algn="ctr" marL="841421" indent="-420710" lvl="1">
              <a:lnSpc>
                <a:spcPts val="5456"/>
              </a:lnSpc>
              <a:buFont typeface="Arial"/>
              <a:buChar char="•"/>
            </a:pPr>
            <a:r>
              <a:rPr lang="en-US" sz="38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11 oc</a:t>
            </a:r>
            <a:r>
              <a:rPr lang="en-US" sz="38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tobre : mort cérébrale de Carlo à l’hôpital San Gerardo de Monza</a:t>
            </a:r>
          </a:p>
          <a:p>
            <a:pPr algn="ctr" marL="863010" indent="-431505" lvl="1">
              <a:lnSpc>
                <a:spcPts val="5596"/>
              </a:lnSpc>
              <a:spcBef>
                <a:spcPct val="0"/>
              </a:spcBef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12 octobre : à </a:t>
            </a: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6 h 45 du matin, décès officiel de Carlo après l’arrêt de son cœur.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63C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40988" y="0"/>
            <a:ext cx="5326462" cy="10287000"/>
            <a:chOff x="0" y="0"/>
            <a:chExt cx="329057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270"/>
              <a:ext cx="3289300" cy="6353810"/>
            </a:xfrm>
            <a:custGeom>
              <a:avLst/>
              <a:gdLst/>
              <a:ahLst/>
              <a:cxnLst/>
              <a:rect r="r" b="b" t="t" l="l"/>
              <a:pathLst>
                <a:path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B42823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79070" y="323342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2"/>
              <a:stretch>
                <a:fillRect l="0" t="-16488" r="0" b="-16488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81610" y="18034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3"/>
              <a:stretch>
                <a:fillRect l="0" t="0" r="-34016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54610" y="439420"/>
              <a:ext cx="3173730" cy="5429250"/>
            </a:xfrm>
            <a:custGeom>
              <a:avLst/>
              <a:gdLst/>
              <a:ahLst/>
              <a:cxnLst/>
              <a:rect r="r" b="b" t="t" l="l"/>
              <a:pathLst>
                <a:path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B79687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4619845" y="0"/>
            <a:ext cx="5326462" cy="10287000"/>
            <a:chOff x="0" y="0"/>
            <a:chExt cx="3290570" cy="63550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1270"/>
              <a:ext cx="3289300" cy="6353810"/>
            </a:xfrm>
            <a:custGeom>
              <a:avLst/>
              <a:gdLst/>
              <a:ahLst/>
              <a:cxnLst/>
              <a:rect r="r" b="b" t="t" l="l"/>
              <a:pathLst>
                <a:path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B42823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79070" y="323342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4"/>
              <a:stretch>
                <a:fillRect l="-22842" t="0" r="-22842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1610" y="18034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5"/>
              <a:stretch>
                <a:fillRect l="-17008" t="0" r="-17008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4610" y="439420"/>
              <a:ext cx="3173730" cy="5429250"/>
            </a:xfrm>
            <a:custGeom>
              <a:avLst/>
              <a:gdLst/>
              <a:ahLst/>
              <a:cxnLst/>
              <a:rect r="r" b="b" t="t" l="l"/>
              <a:pathLst>
                <a:path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B79687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5400000">
            <a:off x="7760302" y="877924"/>
            <a:ext cx="11857310" cy="9570202"/>
          </a:xfrm>
          <a:custGeom>
            <a:avLst/>
            <a:gdLst/>
            <a:ahLst/>
            <a:cxnLst/>
            <a:rect r="r" b="b" t="t" l="l"/>
            <a:pathLst>
              <a:path h="9570202" w="11857310">
                <a:moveTo>
                  <a:pt x="0" y="0"/>
                </a:moveTo>
                <a:lnTo>
                  <a:pt x="11857309" y="0"/>
                </a:lnTo>
                <a:lnTo>
                  <a:pt x="11857309" y="9570202"/>
                </a:lnTo>
                <a:lnTo>
                  <a:pt x="0" y="95702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82" t="0" r="-1682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true" flipV="false" rot="-10369069">
            <a:off x="8933867" y="3048663"/>
            <a:ext cx="1316244" cy="562694"/>
          </a:xfrm>
          <a:custGeom>
            <a:avLst/>
            <a:gdLst/>
            <a:ahLst/>
            <a:cxnLst/>
            <a:rect r="r" b="b" t="t" l="l"/>
            <a:pathLst>
              <a:path h="562694" w="1316244">
                <a:moveTo>
                  <a:pt x="1316244" y="0"/>
                </a:moveTo>
                <a:lnTo>
                  <a:pt x="0" y="0"/>
                </a:lnTo>
                <a:lnTo>
                  <a:pt x="0" y="562694"/>
                </a:lnTo>
                <a:lnTo>
                  <a:pt x="1316244" y="562694"/>
                </a:lnTo>
                <a:lnTo>
                  <a:pt x="131624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76197">
            <a:off x="8510035" y="8344694"/>
            <a:ext cx="2163908" cy="1888116"/>
          </a:xfrm>
          <a:custGeom>
            <a:avLst/>
            <a:gdLst/>
            <a:ahLst/>
            <a:cxnLst/>
            <a:rect r="r" b="b" t="t" l="l"/>
            <a:pathLst>
              <a:path h="1888116" w="2163908">
                <a:moveTo>
                  <a:pt x="0" y="0"/>
                </a:moveTo>
                <a:lnTo>
                  <a:pt x="2163908" y="0"/>
                </a:lnTo>
                <a:lnTo>
                  <a:pt x="2163908" y="1888116"/>
                </a:lnTo>
                <a:lnTo>
                  <a:pt x="0" y="18881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356424" y="180975"/>
            <a:ext cx="2226721" cy="1226254"/>
          </a:xfrm>
          <a:custGeom>
            <a:avLst/>
            <a:gdLst/>
            <a:ahLst/>
            <a:cxnLst/>
            <a:rect r="r" b="b" t="t" l="l"/>
            <a:pathLst>
              <a:path h="1226254" w="2226721">
                <a:moveTo>
                  <a:pt x="0" y="0"/>
                </a:moveTo>
                <a:lnTo>
                  <a:pt x="2226721" y="0"/>
                </a:lnTo>
                <a:lnTo>
                  <a:pt x="2226721" y="1226254"/>
                </a:lnTo>
                <a:lnTo>
                  <a:pt x="0" y="12262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9946307" y="536540"/>
            <a:ext cx="8193935" cy="9137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6"/>
              </a:lnSpc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2007</a:t>
            </a:r>
          </a:p>
          <a:p>
            <a:pPr algn="ctr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Translation de ses reliques au cimetière d’Assise</a:t>
            </a:r>
          </a:p>
          <a:p>
            <a:pPr algn="ctr">
              <a:lnSpc>
                <a:spcPts val="5596"/>
              </a:lnSpc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2012</a:t>
            </a:r>
          </a:p>
          <a:p>
            <a:pPr algn="ctr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12 octobre : ouverture de la cause de béatification par l’archidiocèse de Milan. Carlo devient Servant de Dieu.</a:t>
            </a:r>
          </a:p>
          <a:p>
            <a:pPr algn="ctr">
              <a:lnSpc>
                <a:spcPts val="5596"/>
              </a:lnSpc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2013</a:t>
            </a:r>
          </a:p>
          <a:p>
            <a:pPr algn="ctr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13 mai : nihil obstat de la Congrégation pour la cause des saints</a:t>
            </a:r>
          </a:p>
          <a:p>
            <a:pPr algn="l">
              <a:lnSpc>
                <a:spcPts val="5596"/>
              </a:lnSpc>
              <a:spcBef>
                <a:spcPct val="0"/>
              </a:spcBef>
            </a:pP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375221" y="198267"/>
            <a:ext cx="653479" cy="653479"/>
          </a:xfrm>
          <a:custGeom>
            <a:avLst/>
            <a:gdLst/>
            <a:ahLst/>
            <a:cxnLst/>
            <a:rect r="r" b="b" t="t" l="l"/>
            <a:pathLst>
              <a:path h="653479" w="653479">
                <a:moveTo>
                  <a:pt x="0" y="0"/>
                </a:moveTo>
                <a:lnTo>
                  <a:pt x="653479" y="0"/>
                </a:lnTo>
                <a:lnTo>
                  <a:pt x="653479" y="653479"/>
                </a:lnTo>
                <a:lnTo>
                  <a:pt x="0" y="6534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63C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8302664" y="0"/>
            <a:ext cx="5326462" cy="10287000"/>
            <a:chOff x="0" y="0"/>
            <a:chExt cx="329057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270"/>
              <a:ext cx="3289300" cy="6353810"/>
            </a:xfrm>
            <a:custGeom>
              <a:avLst/>
              <a:gdLst/>
              <a:ahLst/>
              <a:cxnLst/>
              <a:rect r="r" b="b" t="t" l="l"/>
              <a:pathLst>
                <a:path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B42823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79070" y="323342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2"/>
              <a:stretch>
                <a:fillRect l="-17008" t="0" r="-17008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81610" y="18034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3"/>
              <a:stretch>
                <a:fillRect l="0" t="-27381" r="0" b="-27381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54610" y="439420"/>
              <a:ext cx="3173730" cy="5429250"/>
            </a:xfrm>
            <a:custGeom>
              <a:avLst/>
              <a:gdLst/>
              <a:ahLst/>
              <a:cxnLst/>
              <a:rect r="r" b="b" t="t" l="l"/>
              <a:pathLst>
                <a:path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B79687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3363496" y="0"/>
            <a:ext cx="5326462" cy="10287000"/>
            <a:chOff x="0" y="0"/>
            <a:chExt cx="3290570" cy="63550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1270"/>
              <a:ext cx="3289300" cy="6353810"/>
            </a:xfrm>
            <a:custGeom>
              <a:avLst/>
              <a:gdLst/>
              <a:ahLst/>
              <a:cxnLst/>
              <a:rect r="r" b="b" t="t" l="l"/>
              <a:pathLst>
                <a:path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B42823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79070" y="323342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4"/>
              <a:stretch>
                <a:fillRect l="-17008" t="0" r="-17008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1610" y="18034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5"/>
              <a:stretch>
                <a:fillRect l="-25844" t="0" r="-25844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4610" y="439420"/>
              <a:ext cx="3173730" cy="5429250"/>
            </a:xfrm>
            <a:custGeom>
              <a:avLst/>
              <a:gdLst/>
              <a:ahLst/>
              <a:cxnLst/>
              <a:rect r="r" b="b" t="t" l="l"/>
              <a:pathLst>
                <a:path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B79687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054050" y="0"/>
            <a:ext cx="9624091" cy="10578468"/>
            <a:chOff x="0" y="0"/>
            <a:chExt cx="12832121" cy="14104624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6"/>
            <a:srcRect l="10958" t="-4958" r="10958" b="-4958"/>
            <a:stretch>
              <a:fillRect/>
            </a:stretch>
          </p:blipFill>
          <p:spPr>
            <a:xfrm flipH="false" flipV="false">
              <a:off x="0" y="0"/>
              <a:ext cx="12832121" cy="14104624"/>
            </a:xfrm>
            <a:prstGeom prst="rect">
              <a:avLst/>
            </a:prstGeom>
          </p:spPr>
        </p:pic>
      </p:grpSp>
      <p:sp>
        <p:nvSpPr>
          <p:cNvPr name="Freeform 14" id="14"/>
          <p:cNvSpPr/>
          <p:nvPr/>
        </p:nvSpPr>
        <p:spPr>
          <a:xfrm flipH="true" flipV="false" rot="-10369069">
            <a:off x="7459881" y="3217700"/>
            <a:ext cx="1316244" cy="562694"/>
          </a:xfrm>
          <a:custGeom>
            <a:avLst/>
            <a:gdLst/>
            <a:ahLst/>
            <a:cxnLst/>
            <a:rect r="r" b="b" t="t" l="l"/>
            <a:pathLst>
              <a:path h="562694" w="1316244">
                <a:moveTo>
                  <a:pt x="1316244" y="0"/>
                </a:moveTo>
                <a:lnTo>
                  <a:pt x="0" y="0"/>
                </a:lnTo>
                <a:lnTo>
                  <a:pt x="0" y="562694"/>
                </a:lnTo>
                <a:lnTo>
                  <a:pt x="1316244" y="562694"/>
                </a:lnTo>
                <a:lnTo>
                  <a:pt x="131624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76197">
            <a:off x="7365599" y="8344694"/>
            <a:ext cx="2163908" cy="1888116"/>
          </a:xfrm>
          <a:custGeom>
            <a:avLst/>
            <a:gdLst/>
            <a:ahLst/>
            <a:cxnLst/>
            <a:rect r="r" b="b" t="t" l="l"/>
            <a:pathLst>
              <a:path h="1888116" w="2163908">
                <a:moveTo>
                  <a:pt x="0" y="0"/>
                </a:moveTo>
                <a:lnTo>
                  <a:pt x="2163908" y="0"/>
                </a:lnTo>
                <a:lnTo>
                  <a:pt x="2163908" y="1888116"/>
                </a:lnTo>
                <a:lnTo>
                  <a:pt x="0" y="18881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349730" y="135573"/>
            <a:ext cx="2226721" cy="1226254"/>
          </a:xfrm>
          <a:custGeom>
            <a:avLst/>
            <a:gdLst/>
            <a:ahLst/>
            <a:cxnLst/>
            <a:rect r="r" b="b" t="t" l="l"/>
            <a:pathLst>
              <a:path h="1226254" w="2226721">
                <a:moveTo>
                  <a:pt x="0" y="0"/>
                </a:moveTo>
                <a:lnTo>
                  <a:pt x="2226721" y="0"/>
                </a:lnTo>
                <a:lnTo>
                  <a:pt x="2226721" y="1226254"/>
                </a:lnTo>
                <a:lnTo>
                  <a:pt x="0" y="12262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75221" y="198267"/>
            <a:ext cx="1100865" cy="1100865"/>
          </a:xfrm>
          <a:custGeom>
            <a:avLst/>
            <a:gdLst/>
            <a:ahLst/>
            <a:cxnLst/>
            <a:rect r="r" b="b" t="t" l="l"/>
            <a:pathLst>
              <a:path h="1100865" w="1100865">
                <a:moveTo>
                  <a:pt x="0" y="0"/>
                </a:moveTo>
                <a:lnTo>
                  <a:pt x="1100865" y="0"/>
                </a:lnTo>
                <a:lnTo>
                  <a:pt x="1100865" y="1100865"/>
                </a:lnTo>
                <a:lnTo>
                  <a:pt x="0" y="11008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0" y="672500"/>
            <a:ext cx="8118003" cy="8432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6"/>
              </a:lnSpc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2016</a:t>
            </a: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24 novembre : clôture du procès di</a:t>
            </a: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océsain de canonisat</a:t>
            </a: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ion</a:t>
            </a: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 à Milan</a:t>
            </a:r>
          </a:p>
          <a:p>
            <a:pPr algn="ctr">
              <a:lnSpc>
                <a:spcPts val="5596"/>
              </a:lnSpc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2019</a:t>
            </a: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23 janvier : le corps de Carlo est exhumé ; il est retrouvé intact.</a:t>
            </a:r>
          </a:p>
          <a:p>
            <a:pPr algn="l">
              <a:lnSpc>
                <a:spcPts val="5596"/>
              </a:lnSpc>
            </a:pP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6 avril : translation des reliques de Carlo du cimetière d’Assise au sanctuaire du Dépouillement à Assise.</a:t>
            </a:r>
          </a:p>
          <a:p>
            <a:pPr algn="l">
              <a:lnSpc>
                <a:spcPts val="559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63C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40988" y="0"/>
            <a:ext cx="5326462" cy="10287000"/>
            <a:chOff x="0" y="0"/>
            <a:chExt cx="329057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270"/>
              <a:ext cx="3289300" cy="6353810"/>
            </a:xfrm>
            <a:custGeom>
              <a:avLst/>
              <a:gdLst/>
              <a:ahLst/>
              <a:cxnLst/>
              <a:rect r="r" b="b" t="t" l="l"/>
              <a:pathLst>
                <a:path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B42823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79070" y="323342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2"/>
              <a:stretch>
                <a:fillRect l="-17008" t="0" r="-17008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81610" y="18034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3"/>
              <a:stretch>
                <a:fillRect l="0" t="-19525" r="0" b="-19525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54610" y="439420"/>
              <a:ext cx="3173730" cy="5429250"/>
            </a:xfrm>
            <a:custGeom>
              <a:avLst/>
              <a:gdLst/>
              <a:ahLst/>
              <a:cxnLst/>
              <a:rect r="r" b="b" t="t" l="l"/>
              <a:pathLst>
                <a:path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B79687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4619845" y="0"/>
            <a:ext cx="5326462" cy="10287000"/>
            <a:chOff x="0" y="0"/>
            <a:chExt cx="3290570" cy="63550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1270"/>
              <a:ext cx="3289300" cy="6353810"/>
            </a:xfrm>
            <a:custGeom>
              <a:avLst/>
              <a:gdLst/>
              <a:ahLst/>
              <a:cxnLst/>
              <a:rect r="r" b="b" t="t" l="l"/>
              <a:pathLst>
                <a:path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B42823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79070" y="323342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4"/>
              <a:stretch>
                <a:fillRect l="-17008" t="0" r="-17008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1610" y="18034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5"/>
              <a:stretch>
                <a:fillRect l="0" t="-10655" r="0" b="-31392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4610" y="439420"/>
              <a:ext cx="3173730" cy="5429250"/>
            </a:xfrm>
            <a:custGeom>
              <a:avLst/>
              <a:gdLst/>
              <a:ahLst/>
              <a:cxnLst/>
              <a:rect r="r" b="b" t="t" l="l"/>
              <a:pathLst>
                <a:path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B79687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5400000">
            <a:off x="7760302" y="1143554"/>
            <a:ext cx="11857310" cy="9570202"/>
          </a:xfrm>
          <a:custGeom>
            <a:avLst/>
            <a:gdLst/>
            <a:ahLst/>
            <a:cxnLst/>
            <a:rect r="r" b="b" t="t" l="l"/>
            <a:pathLst>
              <a:path h="9570202" w="11857310">
                <a:moveTo>
                  <a:pt x="0" y="0"/>
                </a:moveTo>
                <a:lnTo>
                  <a:pt x="11857309" y="0"/>
                </a:lnTo>
                <a:lnTo>
                  <a:pt x="11857309" y="9570202"/>
                </a:lnTo>
                <a:lnTo>
                  <a:pt x="0" y="95702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82" t="0" r="-1682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true" flipV="false" rot="-10369069">
            <a:off x="8600052" y="2734737"/>
            <a:ext cx="1316244" cy="562694"/>
          </a:xfrm>
          <a:custGeom>
            <a:avLst/>
            <a:gdLst/>
            <a:ahLst/>
            <a:cxnLst/>
            <a:rect r="r" b="b" t="t" l="l"/>
            <a:pathLst>
              <a:path h="562694" w="1316244">
                <a:moveTo>
                  <a:pt x="1316244" y="0"/>
                </a:moveTo>
                <a:lnTo>
                  <a:pt x="0" y="0"/>
                </a:lnTo>
                <a:lnTo>
                  <a:pt x="0" y="562694"/>
                </a:lnTo>
                <a:lnTo>
                  <a:pt x="1316244" y="562694"/>
                </a:lnTo>
                <a:lnTo>
                  <a:pt x="131624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76197">
            <a:off x="8510035" y="8344694"/>
            <a:ext cx="2163908" cy="1888116"/>
          </a:xfrm>
          <a:custGeom>
            <a:avLst/>
            <a:gdLst/>
            <a:ahLst/>
            <a:cxnLst/>
            <a:rect r="r" b="b" t="t" l="l"/>
            <a:pathLst>
              <a:path h="1888116" w="2163908">
                <a:moveTo>
                  <a:pt x="0" y="0"/>
                </a:moveTo>
                <a:lnTo>
                  <a:pt x="2163908" y="0"/>
                </a:lnTo>
                <a:lnTo>
                  <a:pt x="2163908" y="1888116"/>
                </a:lnTo>
                <a:lnTo>
                  <a:pt x="0" y="18881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356424" y="180975"/>
            <a:ext cx="2226721" cy="1226254"/>
          </a:xfrm>
          <a:custGeom>
            <a:avLst/>
            <a:gdLst/>
            <a:ahLst/>
            <a:cxnLst/>
            <a:rect r="r" b="b" t="t" l="l"/>
            <a:pathLst>
              <a:path h="1226254" w="2226721">
                <a:moveTo>
                  <a:pt x="0" y="0"/>
                </a:moveTo>
                <a:lnTo>
                  <a:pt x="2226721" y="0"/>
                </a:lnTo>
                <a:lnTo>
                  <a:pt x="2226721" y="1226254"/>
                </a:lnTo>
                <a:lnTo>
                  <a:pt x="0" y="12262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094065" y="184115"/>
            <a:ext cx="8193935" cy="9842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5 juillet : le pape reconnaît les vertus héroïques de Carlo, qui est proclamé « vénérable » par l’Église</a:t>
            </a:r>
          </a:p>
          <a:p>
            <a:pPr algn="ctr">
              <a:lnSpc>
                <a:spcPts val="5596"/>
              </a:lnSpc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2020</a:t>
            </a: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1er octobre : exposition de</a:t>
            </a: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 son corps à la vénération avant sa béatification</a:t>
            </a: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10 octobre : béatification de Carlo Acutis à Assise</a:t>
            </a:r>
          </a:p>
          <a:p>
            <a:pPr algn="ctr">
              <a:lnSpc>
                <a:spcPts val="5596"/>
              </a:lnSpc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2025</a:t>
            </a:r>
          </a:p>
          <a:p>
            <a:pPr algn="l" marL="863010" indent="-431505" lvl="1">
              <a:lnSpc>
                <a:spcPts val="5596"/>
              </a:lnSpc>
              <a:buFont typeface="Arial"/>
              <a:buChar char="•"/>
            </a:pP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25 au 27 avril: Jubilé des adolescents à Rome. </a:t>
            </a:r>
            <a:r>
              <a:rPr lang="en-US" sz="3997">
                <a:solidFill>
                  <a:srgbClr val="090000"/>
                </a:solidFill>
                <a:latin typeface="Blinker"/>
                <a:ea typeface="Blinker"/>
                <a:cs typeface="Blinker"/>
                <a:sym typeface="Blinker"/>
              </a:rPr>
              <a:t>Canonisation de Carlo Acutis.</a:t>
            </a:r>
          </a:p>
          <a:p>
            <a:pPr algn="l">
              <a:lnSpc>
                <a:spcPts val="559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DAGSV0LjsSU</dc:identifier>
  <dcterms:modified xsi:type="dcterms:W3CDTF">2011-08-01T06:04:30Z</dcterms:modified>
  <cp:revision>1</cp:revision>
  <dc:title>Un Geek au Paradis</dc:title>
</cp:coreProperties>
</file>